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57191"/>
            <a:ext cx="7429428" cy="42008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657191"/>
            <a:ext cx="3642233" cy="420080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75" y="4786376"/>
            <a:ext cx="7413952" cy="20716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244" y="2296744"/>
            <a:ext cx="4799330" cy="141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038215"/>
          </a:xfrm>
          <a:custGeom>
            <a:avLst/>
            <a:gdLst/>
            <a:ahLst/>
            <a:cxnLst/>
            <a:rect l="l" t="t" r="r" b="b"/>
            <a:pathLst>
              <a:path w="12192000" h="6038215">
                <a:moveTo>
                  <a:pt x="12192000" y="0"/>
                </a:moveTo>
                <a:lnTo>
                  <a:pt x="0" y="0"/>
                </a:lnTo>
                <a:lnTo>
                  <a:pt x="0" y="6038088"/>
                </a:lnTo>
                <a:lnTo>
                  <a:pt x="12192000" y="60380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8262"/>
            <a:ext cx="7455534" cy="422375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153400" y="0"/>
            <a:ext cx="4038600" cy="45720"/>
          </a:xfrm>
          <a:custGeom>
            <a:avLst/>
            <a:gdLst/>
            <a:ahLst/>
            <a:cxnLst/>
            <a:rect l="l" t="t" r="r" b="b"/>
            <a:pathLst>
              <a:path w="4038600" h="45720">
                <a:moveTo>
                  <a:pt x="4038600" y="0"/>
                </a:moveTo>
                <a:lnTo>
                  <a:pt x="0" y="0"/>
                </a:lnTo>
                <a:lnTo>
                  <a:pt x="0" y="45720"/>
                </a:lnTo>
                <a:lnTo>
                  <a:pt x="4038600" y="45720"/>
                </a:lnTo>
                <a:lnTo>
                  <a:pt x="40386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5367" y="0"/>
            <a:ext cx="4910455" cy="45720"/>
          </a:xfrm>
          <a:custGeom>
            <a:avLst/>
            <a:gdLst/>
            <a:ahLst/>
            <a:cxnLst/>
            <a:rect l="l" t="t" r="r" b="b"/>
            <a:pathLst>
              <a:path w="4910455" h="45720">
                <a:moveTo>
                  <a:pt x="4910328" y="0"/>
                </a:moveTo>
                <a:lnTo>
                  <a:pt x="0" y="0"/>
                </a:lnTo>
                <a:lnTo>
                  <a:pt x="0" y="45720"/>
                </a:lnTo>
                <a:lnTo>
                  <a:pt x="4910328" y="45720"/>
                </a:lnTo>
                <a:lnTo>
                  <a:pt x="491032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4657725" cy="45720"/>
          </a:xfrm>
          <a:custGeom>
            <a:avLst/>
            <a:gdLst/>
            <a:ahLst/>
            <a:cxnLst/>
            <a:rect l="l" t="t" r="r" b="b"/>
            <a:pathLst>
              <a:path w="4657725" h="45720">
                <a:moveTo>
                  <a:pt x="4657344" y="0"/>
                </a:moveTo>
                <a:lnTo>
                  <a:pt x="0" y="0"/>
                </a:lnTo>
                <a:lnTo>
                  <a:pt x="0" y="45720"/>
                </a:lnTo>
                <a:lnTo>
                  <a:pt x="4657344" y="45720"/>
                </a:lnTo>
                <a:lnTo>
                  <a:pt x="46573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313385"/>
            <a:ext cx="982154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44" y="1215476"/>
            <a:ext cx="9885680" cy="3702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7244" y="6457258"/>
            <a:ext cx="48704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314190" y="6457258"/>
            <a:ext cx="3568700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7326" y="6457258"/>
            <a:ext cx="19875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0290" y="6469958"/>
            <a:ext cx="54610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800" spc="-5" dirty="0">
                <a:solidFill>
                  <a:srgbClr val="888888"/>
                </a:solidFill>
                <a:latin typeface="Segoe UI"/>
                <a:cs typeface="Segoe UI"/>
              </a:rPr>
              <a:t>1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2447" y="0"/>
            <a:ext cx="5559552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661875" y="1935556"/>
            <a:ext cx="4799330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dirty="0">
                <a:solidFill>
                  <a:srgbClr val="FFFFFF"/>
                </a:solidFill>
              </a:rPr>
              <a:t>Project</a:t>
            </a:r>
            <a:r>
              <a:rPr sz="4800" spc="-50" dirty="0">
                <a:solidFill>
                  <a:srgbClr val="FFFFFF"/>
                </a:solidFill>
              </a:rPr>
              <a:t> </a:t>
            </a:r>
            <a:r>
              <a:rPr sz="4800" spc="-25" dirty="0">
                <a:solidFill>
                  <a:srgbClr val="FFFFFF"/>
                </a:solidFill>
              </a:rPr>
              <a:t>Resource </a:t>
            </a:r>
            <a:r>
              <a:rPr sz="4800" spc="-10" dirty="0">
                <a:solidFill>
                  <a:srgbClr val="FFFFFF"/>
                </a:solidFill>
              </a:rPr>
              <a:t>Management</a:t>
            </a:r>
            <a:endParaRPr sz="4800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6564" y="2447544"/>
            <a:ext cx="10525435" cy="44104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Resource</a:t>
            </a:r>
            <a:r>
              <a:rPr spc="-110" dirty="0"/>
              <a:t> </a:t>
            </a:r>
            <a:r>
              <a:rPr dirty="0"/>
              <a:t>Management</a:t>
            </a:r>
            <a:r>
              <a:rPr spc="-10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215476"/>
            <a:ext cx="10137775" cy="173608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Resource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Management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includes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processes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identify,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acquire,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spc="-25" dirty="0">
                <a:latin typeface="Segoe UI"/>
                <a:cs typeface="Segoe UI"/>
              </a:rPr>
              <a:t>and</a:t>
            </a:r>
            <a:endParaRPr sz="2000">
              <a:latin typeface="Segoe UI"/>
              <a:cs typeface="Segoe UI"/>
            </a:endParaRPr>
          </a:p>
          <a:p>
            <a:pPr marL="585470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latin typeface="Segoe UI"/>
                <a:cs typeface="Segoe UI"/>
              </a:rPr>
              <a:t>manage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resources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needed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successful completion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project.</a:t>
            </a:r>
            <a:endParaRPr sz="2000">
              <a:latin typeface="Segoe UI"/>
              <a:cs typeface="Segoe UI"/>
            </a:endParaRPr>
          </a:p>
          <a:p>
            <a:pPr marL="585470" indent="-573405">
              <a:lnSpc>
                <a:spcPct val="100000"/>
              </a:lnSpc>
              <a:spcBef>
                <a:spcPts val="171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These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processes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help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ensure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right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resources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will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available</a:t>
            </a:r>
            <a:r>
              <a:rPr sz="2000" b="1" spc="-8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</a:t>
            </a:r>
            <a:endParaRPr sz="2000">
              <a:latin typeface="Segoe UI"/>
              <a:cs typeface="Segoe UI"/>
            </a:endParaRPr>
          </a:p>
          <a:p>
            <a:pPr marL="58547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latin typeface="Segoe UI"/>
                <a:cs typeface="Segoe UI"/>
              </a:rPr>
              <a:t>manager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team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at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right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time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place</a:t>
            </a:r>
            <a:r>
              <a:rPr sz="2000" spc="-10" dirty="0"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97629" y="4129404"/>
            <a:ext cx="684530" cy="227329"/>
            <a:chOff x="3897629" y="4129404"/>
            <a:chExt cx="684530" cy="227329"/>
          </a:xfrm>
        </p:grpSpPr>
        <p:sp>
          <p:nvSpPr>
            <p:cNvPr id="5" name="object 5"/>
            <p:cNvSpPr/>
            <p:nvPr/>
          </p:nvSpPr>
          <p:spPr>
            <a:xfrm>
              <a:off x="3903725" y="4135500"/>
              <a:ext cx="672465" cy="215265"/>
            </a:xfrm>
            <a:custGeom>
              <a:avLst/>
              <a:gdLst/>
              <a:ahLst/>
              <a:cxnLst/>
              <a:rect l="l" t="t" r="r" b="b"/>
              <a:pathLst>
                <a:path w="672464" h="215264">
                  <a:moveTo>
                    <a:pt x="672084" y="0"/>
                  </a:moveTo>
                  <a:lnTo>
                    <a:pt x="0" y="0"/>
                  </a:lnTo>
                  <a:lnTo>
                    <a:pt x="0" y="215137"/>
                  </a:lnTo>
                  <a:lnTo>
                    <a:pt x="672084" y="215137"/>
                  </a:lnTo>
                  <a:lnTo>
                    <a:pt x="672084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3725" y="4135500"/>
              <a:ext cx="672465" cy="215265"/>
            </a:xfrm>
            <a:custGeom>
              <a:avLst/>
              <a:gdLst/>
              <a:ahLst/>
              <a:cxnLst/>
              <a:rect l="l" t="t" r="r" b="b"/>
              <a:pathLst>
                <a:path w="672464" h="215264">
                  <a:moveTo>
                    <a:pt x="0" y="0"/>
                  </a:moveTo>
                  <a:lnTo>
                    <a:pt x="672084" y="0"/>
                  </a:lnTo>
                  <a:lnTo>
                    <a:pt x="672084" y="215137"/>
                  </a:lnTo>
                  <a:lnTo>
                    <a:pt x="0" y="21513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897629" y="4451984"/>
            <a:ext cx="684530" cy="227329"/>
            <a:chOff x="3897629" y="4451984"/>
            <a:chExt cx="684530" cy="227329"/>
          </a:xfrm>
        </p:grpSpPr>
        <p:sp>
          <p:nvSpPr>
            <p:cNvPr id="8" name="object 8"/>
            <p:cNvSpPr/>
            <p:nvPr/>
          </p:nvSpPr>
          <p:spPr>
            <a:xfrm>
              <a:off x="3903725" y="4458080"/>
              <a:ext cx="672465" cy="215265"/>
            </a:xfrm>
            <a:custGeom>
              <a:avLst/>
              <a:gdLst/>
              <a:ahLst/>
              <a:cxnLst/>
              <a:rect l="l" t="t" r="r" b="b"/>
              <a:pathLst>
                <a:path w="672464" h="215264">
                  <a:moveTo>
                    <a:pt x="672084" y="0"/>
                  </a:moveTo>
                  <a:lnTo>
                    <a:pt x="0" y="0"/>
                  </a:lnTo>
                  <a:lnTo>
                    <a:pt x="0" y="215138"/>
                  </a:lnTo>
                  <a:lnTo>
                    <a:pt x="672084" y="215138"/>
                  </a:lnTo>
                  <a:lnTo>
                    <a:pt x="672084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3725" y="4458080"/>
              <a:ext cx="672465" cy="215265"/>
            </a:xfrm>
            <a:custGeom>
              <a:avLst/>
              <a:gdLst/>
              <a:ahLst/>
              <a:cxnLst/>
              <a:rect l="l" t="t" r="r" b="b"/>
              <a:pathLst>
                <a:path w="672464" h="215264">
                  <a:moveTo>
                    <a:pt x="0" y="0"/>
                  </a:moveTo>
                  <a:lnTo>
                    <a:pt x="672084" y="0"/>
                  </a:lnTo>
                  <a:lnTo>
                    <a:pt x="672084" y="215138"/>
                  </a:lnTo>
                  <a:lnTo>
                    <a:pt x="0" y="21513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747254" y="3982973"/>
            <a:ext cx="684530" cy="684530"/>
            <a:chOff x="7747254" y="3982973"/>
            <a:chExt cx="684530" cy="684530"/>
          </a:xfrm>
        </p:grpSpPr>
        <p:sp>
          <p:nvSpPr>
            <p:cNvPr id="11" name="object 11"/>
            <p:cNvSpPr/>
            <p:nvPr/>
          </p:nvSpPr>
          <p:spPr>
            <a:xfrm>
              <a:off x="7753350" y="3989069"/>
              <a:ext cx="672465" cy="671830"/>
            </a:xfrm>
            <a:custGeom>
              <a:avLst/>
              <a:gdLst/>
              <a:ahLst/>
              <a:cxnLst/>
              <a:rect l="l" t="t" r="r" b="b"/>
              <a:pathLst>
                <a:path w="672465" h="671829">
                  <a:moveTo>
                    <a:pt x="672084" y="228600"/>
                  </a:moveTo>
                  <a:lnTo>
                    <a:pt x="443611" y="228600"/>
                  </a:lnTo>
                  <a:lnTo>
                    <a:pt x="443611" y="0"/>
                  </a:lnTo>
                  <a:lnTo>
                    <a:pt x="228473" y="0"/>
                  </a:lnTo>
                  <a:lnTo>
                    <a:pt x="228473" y="228600"/>
                  </a:lnTo>
                  <a:lnTo>
                    <a:pt x="0" y="228600"/>
                  </a:lnTo>
                  <a:lnTo>
                    <a:pt x="0" y="443230"/>
                  </a:lnTo>
                  <a:lnTo>
                    <a:pt x="228473" y="443230"/>
                  </a:lnTo>
                  <a:lnTo>
                    <a:pt x="228473" y="671830"/>
                  </a:lnTo>
                  <a:lnTo>
                    <a:pt x="443611" y="671830"/>
                  </a:lnTo>
                  <a:lnTo>
                    <a:pt x="443611" y="443230"/>
                  </a:lnTo>
                  <a:lnTo>
                    <a:pt x="672084" y="443230"/>
                  </a:lnTo>
                  <a:lnTo>
                    <a:pt x="672084" y="22860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53350" y="3989069"/>
              <a:ext cx="672465" cy="672465"/>
            </a:xfrm>
            <a:custGeom>
              <a:avLst/>
              <a:gdLst/>
              <a:ahLst/>
              <a:cxnLst/>
              <a:rect l="l" t="t" r="r" b="b"/>
              <a:pathLst>
                <a:path w="672465" h="672464">
                  <a:moveTo>
                    <a:pt x="0" y="228472"/>
                  </a:moveTo>
                  <a:lnTo>
                    <a:pt x="228473" y="228472"/>
                  </a:lnTo>
                  <a:lnTo>
                    <a:pt x="228473" y="0"/>
                  </a:lnTo>
                  <a:lnTo>
                    <a:pt x="443610" y="0"/>
                  </a:lnTo>
                  <a:lnTo>
                    <a:pt x="443610" y="228472"/>
                  </a:lnTo>
                  <a:lnTo>
                    <a:pt x="672083" y="228472"/>
                  </a:lnTo>
                  <a:lnTo>
                    <a:pt x="672083" y="443610"/>
                  </a:lnTo>
                  <a:lnTo>
                    <a:pt x="443610" y="443610"/>
                  </a:lnTo>
                  <a:lnTo>
                    <a:pt x="443610" y="672083"/>
                  </a:lnTo>
                  <a:lnTo>
                    <a:pt x="228473" y="672083"/>
                  </a:lnTo>
                  <a:lnTo>
                    <a:pt x="228473" y="443610"/>
                  </a:lnTo>
                  <a:lnTo>
                    <a:pt x="0" y="443610"/>
                  </a:lnTo>
                  <a:lnTo>
                    <a:pt x="0" y="228472"/>
                  </a:lnTo>
                  <a:close/>
                </a:path>
              </a:pathLst>
            </a:custGeom>
            <a:ln w="12191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3654552"/>
            <a:ext cx="2450592" cy="14660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5840" y="3145535"/>
            <a:ext cx="2816352" cy="26791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7656" y="3246120"/>
            <a:ext cx="2350007" cy="22097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251" y="2721051"/>
            <a:ext cx="735393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95" dirty="0">
                <a:solidFill>
                  <a:srgbClr val="FFFFFF"/>
                </a:solidFill>
              </a:rPr>
              <a:t>HOW</a:t>
            </a:r>
            <a:r>
              <a:rPr sz="3200" spc="415" dirty="0">
                <a:solidFill>
                  <a:srgbClr val="FFFFFF"/>
                </a:solidFill>
              </a:rPr>
              <a:t> </a:t>
            </a:r>
            <a:r>
              <a:rPr sz="3200" spc="65" dirty="0">
                <a:solidFill>
                  <a:srgbClr val="FFFFFF"/>
                </a:solidFill>
              </a:rPr>
              <a:t>DO</a:t>
            </a:r>
            <a:r>
              <a:rPr sz="3200" spc="434" dirty="0">
                <a:solidFill>
                  <a:srgbClr val="FFFFFF"/>
                </a:solidFill>
              </a:rPr>
              <a:t> </a:t>
            </a:r>
            <a:r>
              <a:rPr sz="3200" spc="70" dirty="0">
                <a:solidFill>
                  <a:srgbClr val="FFFFFF"/>
                </a:solidFill>
              </a:rPr>
              <a:t>WE</a:t>
            </a:r>
            <a:r>
              <a:rPr sz="3200" spc="390" dirty="0">
                <a:solidFill>
                  <a:srgbClr val="FFFFFF"/>
                </a:solidFill>
              </a:rPr>
              <a:t> </a:t>
            </a:r>
            <a:r>
              <a:rPr sz="3200" spc="130" dirty="0">
                <a:solidFill>
                  <a:srgbClr val="FFFFFF"/>
                </a:solidFill>
              </a:rPr>
              <a:t>MANAGE</a:t>
            </a:r>
            <a:r>
              <a:rPr sz="3200" spc="440" dirty="0">
                <a:solidFill>
                  <a:srgbClr val="FFFFFF"/>
                </a:solidFill>
              </a:rPr>
              <a:t> </a:t>
            </a:r>
            <a:r>
              <a:rPr sz="3200" spc="135" dirty="0">
                <a:solidFill>
                  <a:srgbClr val="FFFFFF"/>
                </a:solidFill>
              </a:rPr>
              <a:t>RESOURCE?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Resource</a:t>
            </a:r>
            <a:r>
              <a:rPr spc="-110" dirty="0"/>
              <a:t> </a:t>
            </a:r>
            <a:r>
              <a:rPr dirty="0"/>
              <a:t>Management</a:t>
            </a:r>
            <a:r>
              <a:rPr spc="-100" dirty="0"/>
              <a:t> </a:t>
            </a:r>
            <a:r>
              <a:rPr spc="-10" dirty="0"/>
              <a:t>Processes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864" y="330970"/>
            <a:ext cx="7360901" cy="634835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3160776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6"/>
                </a:lnTo>
                <a:lnTo>
                  <a:pt x="0" y="573786"/>
                </a:lnTo>
                <a:lnTo>
                  <a:pt x="0" y="1721358"/>
                </a:lnTo>
                <a:lnTo>
                  <a:pt x="11005058" y="1721358"/>
                </a:lnTo>
                <a:lnTo>
                  <a:pt x="11005058" y="2295144"/>
                </a:lnTo>
                <a:lnTo>
                  <a:pt x="11618976" y="1147572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Plan</a:t>
            </a:r>
            <a:r>
              <a:rPr spc="-95" dirty="0"/>
              <a:t> </a:t>
            </a:r>
            <a:r>
              <a:rPr dirty="0"/>
              <a:t>Resource</a:t>
            </a:r>
            <a:r>
              <a:rPr spc="-65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9463405" cy="8178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Plan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Resource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r>
              <a:rPr sz="2000" spc="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defining</a:t>
            </a:r>
            <a:r>
              <a:rPr sz="2000" spc="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how</a:t>
            </a:r>
            <a:r>
              <a:rPr sz="2000" b="1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b="1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estimate,</a:t>
            </a:r>
            <a:r>
              <a:rPr sz="2000" b="1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acquire,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manage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,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use</a:t>
            </a:r>
            <a:r>
              <a:rPr sz="2000" b="1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r>
              <a:rPr sz="2000" b="1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b="1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physical</a:t>
            </a:r>
            <a:r>
              <a:rPr sz="2000" b="1" spc="-9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resources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3154679"/>
            <a:ext cx="3066415" cy="260604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3335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charter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documents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environmental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55"/>
              </a:spcBef>
              <a:buAutoNum type="arabicPeriod" startAt="5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71" y="3169920"/>
            <a:ext cx="3115310" cy="2609215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4604" rIns="0" bIns="0" rtlCol="0">
            <a:spAutoFit/>
          </a:bodyPr>
          <a:lstStyle/>
          <a:p>
            <a:pPr marL="346075" indent="-253365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Expert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judgment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representation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theory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34671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Meetings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3142488"/>
            <a:ext cx="3072765" cy="2618740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40640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34544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341630" indent="-250190">
              <a:lnSpc>
                <a:spcPct val="100000"/>
              </a:lnSpc>
              <a:buAutoNum type="arabicPeriod" startAt="2"/>
              <a:tabLst>
                <a:tab pos="342265" algn="l"/>
              </a:tabLst>
            </a:pP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charter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buAutoNum type="arabicPeriod" startAt="2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654807"/>
            <a:ext cx="3066415" cy="47561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52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71" y="2639567"/>
            <a:ext cx="3115310" cy="50292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9855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865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639567"/>
            <a:ext cx="307276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7790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77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90" dirty="0"/>
              <a:t> </a:t>
            </a:r>
            <a:r>
              <a:rPr dirty="0"/>
              <a:t>Resource</a:t>
            </a:r>
            <a:r>
              <a:rPr spc="-55" dirty="0"/>
              <a:t> </a:t>
            </a:r>
            <a:r>
              <a:rPr dirty="0"/>
              <a:t>Management</a:t>
            </a:r>
            <a:r>
              <a:rPr spc="-7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171293"/>
            <a:ext cx="4133215" cy="19824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00"/>
              </a:spcBef>
              <a:buClr>
                <a:srgbClr val="0D69AE"/>
              </a:buClr>
              <a:buSzPct val="119642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800" dirty="0">
                <a:latin typeface="Segoe UI"/>
                <a:cs typeface="Segoe UI"/>
              </a:rPr>
              <a:t>Organization</a:t>
            </a:r>
            <a:r>
              <a:rPr sz="2800" spc="-13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Structure</a:t>
            </a:r>
            <a:endParaRPr sz="2800">
              <a:latin typeface="Segoe UI"/>
              <a:cs typeface="Segoe UI"/>
            </a:endParaRPr>
          </a:p>
          <a:p>
            <a:pPr marL="585470" indent="-573405">
              <a:lnSpc>
                <a:spcPct val="100000"/>
              </a:lnSpc>
              <a:spcBef>
                <a:spcPts val="1995"/>
              </a:spcBef>
              <a:buClr>
                <a:srgbClr val="0D69AE"/>
              </a:buClr>
              <a:buSzPct val="119642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800" dirty="0">
                <a:latin typeface="Segoe UI"/>
                <a:cs typeface="Segoe UI"/>
              </a:rPr>
              <a:t>Role</a:t>
            </a:r>
            <a:r>
              <a:rPr sz="2800" spc="-80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&amp;</a:t>
            </a:r>
            <a:r>
              <a:rPr sz="2800" spc="-5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Responsibility</a:t>
            </a:r>
            <a:endParaRPr sz="2800">
              <a:latin typeface="Segoe UI"/>
              <a:cs typeface="Segoe UI"/>
            </a:endParaRPr>
          </a:p>
          <a:p>
            <a:pPr marL="585470" indent="-573405">
              <a:lnSpc>
                <a:spcPct val="100000"/>
              </a:lnSpc>
              <a:spcBef>
                <a:spcPts val="2020"/>
              </a:spcBef>
              <a:buClr>
                <a:srgbClr val="0D69AE"/>
              </a:buClr>
              <a:buSzPct val="119642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800" spc="-20" dirty="0">
                <a:latin typeface="Segoe UI"/>
                <a:cs typeface="Segoe UI"/>
              </a:rPr>
              <a:t>Training</a:t>
            </a:r>
            <a:r>
              <a:rPr sz="2800" spc="-140" dirty="0">
                <a:latin typeface="Segoe UI"/>
                <a:cs typeface="Segoe UI"/>
              </a:rPr>
              <a:t> </a:t>
            </a:r>
            <a:r>
              <a:rPr sz="2800" spc="-20" dirty="0">
                <a:latin typeface="Segoe UI"/>
                <a:cs typeface="Segoe UI"/>
              </a:rPr>
              <a:t>Plan</a:t>
            </a:r>
            <a:endParaRPr sz="28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1237488"/>
            <a:ext cx="5721096" cy="23957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6696" y="3819144"/>
            <a:ext cx="4901184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7128" y="3788664"/>
            <a:ext cx="5535168" cy="22890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3160776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6"/>
                </a:lnTo>
                <a:lnTo>
                  <a:pt x="0" y="573786"/>
                </a:lnTo>
                <a:lnTo>
                  <a:pt x="0" y="1721358"/>
                </a:lnTo>
                <a:lnTo>
                  <a:pt x="11005058" y="1721358"/>
                </a:lnTo>
                <a:lnTo>
                  <a:pt x="11005058" y="2295144"/>
                </a:lnTo>
                <a:lnTo>
                  <a:pt x="11618976" y="1147572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Estimate</a:t>
            </a:r>
            <a:r>
              <a:rPr spc="-60" dirty="0"/>
              <a:t> </a:t>
            </a:r>
            <a:r>
              <a:rPr dirty="0"/>
              <a:t>Activity</a:t>
            </a:r>
            <a:r>
              <a:rPr spc="-45" dirty="0"/>
              <a:t> </a:t>
            </a:r>
            <a:r>
              <a:rPr spc="-10" dirty="0"/>
              <a:t>Resources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10311765" cy="8178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Estimate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Activity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Resources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estimating</a:t>
            </a:r>
            <a:r>
              <a:rPr sz="2000" b="1" spc="-9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resources</a:t>
            </a:r>
            <a:r>
              <a:rPr sz="20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9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20" dirty="0">
                <a:solidFill>
                  <a:srgbClr val="252525"/>
                </a:solidFill>
                <a:latin typeface="Segoe UI"/>
                <a:cs typeface="Segoe UI"/>
              </a:rPr>
              <a:t>type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b="1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quantities</a:t>
            </a:r>
            <a:r>
              <a:rPr sz="2000" b="1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materials, equipment,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supplies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necessary</a:t>
            </a:r>
            <a:r>
              <a:rPr sz="20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spc="-8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perform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work.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2849879"/>
            <a:ext cx="3066415" cy="3319779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3335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5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environmental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30"/>
              </a:spcBef>
              <a:buAutoNum type="arabicPeriod" startAt="4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71" y="2865120"/>
            <a:ext cx="3115310" cy="3322320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4604" rIns="0" bIns="0" rtlCol="0">
            <a:spAutoFit/>
          </a:bodyPr>
          <a:lstStyle/>
          <a:p>
            <a:pPr marL="346075" indent="-253365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Expert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judgment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6710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Bottom-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800">
              <a:latin typeface="Arial"/>
              <a:cs typeface="Arial"/>
            </a:endParaRPr>
          </a:p>
          <a:p>
            <a:pPr marL="339725" indent="-247015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4036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Analogous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671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Parametric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 marL="93345" marR="645160" indent="253365">
              <a:lnSpc>
                <a:spcPts val="1939"/>
              </a:lnSpc>
              <a:spcBef>
                <a:spcPts val="775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management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34671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Meetings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2846832"/>
            <a:ext cx="3072765" cy="3331845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40005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34544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Resource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Basis of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breakdown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buAutoNum type="arabicPeriod" startAt="4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350007"/>
            <a:ext cx="3066415" cy="47561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52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71" y="2334767"/>
            <a:ext cx="3115310" cy="50292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9855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865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334767"/>
            <a:ext cx="307276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7790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77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Technique:</a:t>
            </a:r>
            <a:r>
              <a:rPr spc="-160" dirty="0"/>
              <a:t> </a:t>
            </a:r>
            <a:r>
              <a:rPr dirty="0"/>
              <a:t>Estimation</a:t>
            </a:r>
            <a:r>
              <a:rPr spc="-75" dirty="0"/>
              <a:t> </a:t>
            </a:r>
            <a:r>
              <a:rPr spc="-10" dirty="0"/>
              <a:t>Method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7527" y="1136903"/>
            <a:ext cx="9162415" cy="527685"/>
            <a:chOff x="1557527" y="1136903"/>
            <a:chExt cx="9162415" cy="527685"/>
          </a:xfrm>
        </p:grpSpPr>
        <p:sp>
          <p:nvSpPr>
            <p:cNvPr id="4" name="object 4"/>
            <p:cNvSpPr/>
            <p:nvPr/>
          </p:nvSpPr>
          <p:spPr>
            <a:xfrm>
              <a:off x="1563623" y="1142999"/>
              <a:ext cx="9150350" cy="515620"/>
            </a:xfrm>
            <a:custGeom>
              <a:avLst/>
              <a:gdLst/>
              <a:ahLst/>
              <a:cxnLst/>
              <a:rect l="l" t="t" r="r" b="b"/>
              <a:pathLst>
                <a:path w="9150350" h="515619">
                  <a:moveTo>
                    <a:pt x="9064244" y="0"/>
                  </a:moveTo>
                  <a:lnTo>
                    <a:pt x="85851" y="0"/>
                  </a:lnTo>
                  <a:lnTo>
                    <a:pt x="52452" y="6752"/>
                  </a:lnTo>
                  <a:lnTo>
                    <a:pt x="25161" y="25161"/>
                  </a:lnTo>
                  <a:lnTo>
                    <a:pt x="6752" y="52452"/>
                  </a:lnTo>
                  <a:lnTo>
                    <a:pt x="0" y="85851"/>
                  </a:lnTo>
                  <a:lnTo>
                    <a:pt x="0" y="429260"/>
                  </a:lnTo>
                  <a:lnTo>
                    <a:pt x="6752" y="462659"/>
                  </a:lnTo>
                  <a:lnTo>
                    <a:pt x="25161" y="489950"/>
                  </a:lnTo>
                  <a:lnTo>
                    <a:pt x="52452" y="508359"/>
                  </a:lnTo>
                  <a:lnTo>
                    <a:pt x="85851" y="515112"/>
                  </a:lnTo>
                  <a:lnTo>
                    <a:pt x="9064244" y="515112"/>
                  </a:lnTo>
                  <a:lnTo>
                    <a:pt x="9097643" y="508359"/>
                  </a:lnTo>
                  <a:lnTo>
                    <a:pt x="9124934" y="489950"/>
                  </a:lnTo>
                  <a:lnTo>
                    <a:pt x="9143343" y="462659"/>
                  </a:lnTo>
                  <a:lnTo>
                    <a:pt x="9150096" y="429260"/>
                  </a:lnTo>
                  <a:lnTo>
                    <a:pt x="9150096" y="85851"/>
                  </a:lnTo>
                  <a:lnTo>
                    <a:pt x="9143343" y="52452"/>
                  </a:lnTo>
                  <a:lnTo>
                    <a:pt x="9124934" y="25161"/>
                  </a:lnTo>
                  <a:lnTo>
                    <a:pt x="9097643" y="6752"/>
                  </a:lnTo>
                  <a:lnTo>
                    <a:pt x="9064244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3623" y="1142999"/>
              <a:ext cx="9150350" cy="515620"/>
            </a:xfrm>
            <a:custGeom>
              <a:avLst/>
              <a:gdLst/>
              <a:ahLst/>
              <a:cxnLst/>
              <a:rect l="l" t="t" r="r" b="b"/>
              <a:pathLst>
                <a:path w="9150350" h="515619">
                  <a:moveTo>
                    <a:pt x="0" y="85851"/>
                  </a:moveTo>
                  <a:lnTo>
                    <a:pt x="6752" y="52452"/>
                  </a:lnTo>
                  <a:lnTo>
                    <a:pt x="25161" y="25161"/>
                  </a:lnTo>
                  <a:lnTo>
                    <a:pt x="52452" y="6752"/>
                  </a:lnTo>
                  <a:lnTo>
                    <a:pt x="85851" y="0"/>
                  </a:lnTo>
                  <a:lnTo>
                    <a:pt x="9064244" y="0"/>
                  </a:lnTo>
                  <a:lnTo>
                    <a:pt x="9097643" y="6752"/>
                  </a:lnTo>
                  <a:lnTo>
                    <a:pt x="9124934" y="25161"/>
                  </a:lnTo>
                  <a:lnTo>
                    <a:pt x="9143343" y="52452"/>
                  </a:lnTo>
                  <a:lnTo>
                    <a:pt x="9150096" y="85851"/>
                  </a:lnTo>
                  <a:lnTo>
                    <a:pt x="9150096" y="429260"/>
                  </a:lnTo>
                  <a:lnTo>
                    <a:pt x="9143343" y="462659"/>
                  </a:lnTo>
                  <a:lnTo>
                    <a:pt x="9124934" y="489950"/>
                  </a:lnTo>
                  <a:lnTo>
                    <a:pt x="9097643" y="508359"/>
                  </a:lnTo>
                  <a:lnTo>
                    <a:pt x="9064244" y="515112"/>
                  </a:lnTo>
                  <a:lnTo>
                    <a:pt x="85851" y="515112"/>
                  </a:lnTo>
                  <a:lnTo>
                    <a:pt x="52452" y="508359"/>
                  </a:lnTo>
                  <a:lnTo>
                    <a:pt x="25161" y="489950"/>
                  </a:lnTo>
                  <a:lnTo>
                    <a:pt x="6752" y="462659"/>
                  </a:lnTo>
                  <a:lnTo>
                    <a:pt x="0" y="429260"/>
                  </a:lnTo>
                  <a:lnTo>
                    <a:pt x="0" y="858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57527" y="2767583"/>
            <a:ext cx="9162415" cy="527685"/>
            <a:chOff x="1557527" y="2767583"/>
            <a:chExt cx="9162415" cy="527685"/>
          </a:xfrm>
        </p:grpSpPr>
        <p:sp>
          <p:nvSpPr>
            <p:cNvPr id="7" name="object 7"/>
            <p:cNvSpPr/>
            <p:nvPr/>
          </p:nvSpPr>
          <p:spPr>
            <a:xfrm>
              <a:off x="1563623" y="2773679"/>
              <a:ext cx="9150350" cy="515620"/>
            </a:xfrm>
            <a:custGeom>
              <a:avLst/>
              <a:gdLst/>
              <a:ahLst/>
              <a:cxnLst/>
              <a:rect l="l" t="t" r="r" b="b"/>
              <a:pathLst>
                <a:path w="9150350" h="515620">
                  <a:moveTo>
                    <a:pt x="9064244" y="0"/>
                  </a:moveTo>
                  <a:lnTo>
                    <a:pt x="85851" y="0"/>
                  </a:lnTo>
                  <a:lnTo>
                    <a:pt x="52452" y="6752"/>
                  </a:lnTo>
                  <a:lnTo>
                    <a:pt x="25161" y="25161"/>
                  </a:lnTo>
                  <a:lnTo>
                    <a:pt x="6752" y="52452"/>
                  </a:lnTo>
                  <a:lnTo>
                    <a:pt x="0" y="85852"/>
                  </a:lnTo>
                  <a:lnTo>
                    <a:pt x="0" y="429260"/>
                  </a:lnTo>
                  <a:lnTo>
                    <a:pt x="6752" y="462659"/>
                  </a:lnTo>
                  <a:lnTo>
                    <a:pt x="25161" y="489950"/>
                  </a:lnTo>
                  <a:lnTo>
                    <a:pt x="52452" y="508359"/>
                  </a:lnTo>
                  <a:lnTo>
                    <a:pt x="85851" y="515112"/>
                  </a:lnTo>
                  <a:lnTo>
                    <a:pt x="9064244" y="515112"/>
                  </a:lnTo>
                  <a:lnTo>
                    <a:pt x="9097643" y="508359"/>
                  </a:lnTo>
                  <a:lnTo>
                    <a:pt x="9124934" y="489950"/>
                  </a:lnTo>
                  <a:lnTo>
                    <a:pt x="9143343" y="462659"/>
                  </a:lnTo>
                  <a:lnTo>
                    <a:pt x="9150096" y="429260"/>
                  </a:lnTo>
                  <a:lnTo>
                    <a:pt x="9150096" y="85852"/>
                  </a:lnTo>
                  <a:lnTo>
                    <a:pt x="9143343" y="52452"/>
                  </a:lnTo>
                  <a:lnTo>
                    <a:pt x="9124934" y="25161"/>
                  </a:lnTo>
                  <a:lnTo>
                    <a:pt x="9097643" y="6752"/>
                  </a:lnTo>
                  <a:lnTo>
                    <a:pt x="9064244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623" y="2773679"/>
              <a:ext cx="9150350" cy="515620"/>
            </a:xfrm>
            <a:custGeom>
              <a:avLst/>
              <a:gdLst/>
              <a:ahLst/>
              <a:cxnLst/>
              <a:rect l="l" t="t" r="r" b="b"/>
              <a:pathLst>
                <a:path w="9150350" h="515620">
                  <a:moveTo>
                    <a:pt x="0" y="85852"/>
                  </a:moveTo>
                  <a:lnTo>
                    <a:pt x="6752" y="52452"/>
                  </a:lnTo>
                  <a:lnTo>
                    <a:pt x="25161" y="25161"/>
                  </a:lnTo>
                  <a:lnTo>
                    <a:pt x="52452" y="6752"/>
                  </a:lnTo>
                  <a:lnTo>
                    <a:pt x="85851" y="0"/>
                  </a:lnTo>
                  <a:lnTo>
                    <a:pt x="9064244" y="0"/>
                  </a:lnTo>
                  <a:lnTo>
                    <a:pt x="9097643" y="6752"/>
                  </a:lnTo>
                  <a:lnTo>
                    <a:pt x="9124934" y="25161"/>
                  </a:lnTo>
                  <a:lnTo>
                    <a:pt x="9143343" y="52452"/>
                  </a:lnTo>
                  <a:lnTo>
                    <a:pt x="9150096" y="85852"/>
                  </a:lnTo>
                  <a:lnTo>
                    <a:pt x="9150096" y="429260"/>
                  </a:lnTo>
                  <a:lnTo>
                    <a:pt x="9143343" y="462659"/>
                  </a:lnTo>
                  <a:lnTo>
                    <a:pt x="9124934" y="489950"/>
                  </a:lnTo>
                  <a:lnTo>
                    <a:pt x="9097643" y="508359"/>
                  </a:lnTo>
                  <a:lnTo>
                    <a:pt x="9064244" y="515112"/>
                  </a:lnTo>
                  <a:lnTo>
                    <a:pt x="85851" y="515112"/>
                  </a:lnTo>
                  <a:lnTo>
                    <a:pt x="52452" y="508359"/>
                  </a:lnTo>
                  <a:lnTo>
                    <a:pt x="25161" y="489950"/>
                  </a:lnTo>
                  <a:lnTo>
                    <a:pt x="6752" y="462659"/>
                  </a:lnTo>
                  <a:lnTo>
                    <a:pt x="0" y="429260"/>
                  </a:lnTo>
                  <a:lnTo>
                    <a:pt x="0" y="8585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57527" y="4379976"/>
            <a:ext cx="9162415" cy="527685"/>
            <a:chOff x="1557527" y="4379976"/>
            <a:chExt cx="9162415" cy="527685"/>
          </a:xfrm>
        </p:grpSpPr>
        <p:sp>
          <p:nvSpPr>
            <p:cNvPr id="10" name="object 10"/>
            <p:cNvSpPr/>
            <p:nvPr/>
          </p:nvSpPr>
          <p:spPr>
            <a:xfrm>
              <a:off x="1563623" y="4386072"/>
              <a:ext cx="9150350" cy="515620"/>
            </a:xfrm>
            <a:custGeom>
              <a:avLst/>
              <a:gdLst/>
              <a:ahLst/>
              <a:cxnLst/>
              <a:rect l="l" t="t" r="r" b="b"/>
              <a:pathLst>
                <a:path w="9150350" h="515620">
                  <a:moveTo>
                    <a:pt x="9064244" y="0"/>
                  </a:moveTo>
                  <a:lnTo>
                    <a:pt x="85851" y="0"/>
                  </a:lnTo>
                  <a:lnTo>
                    <a:pt x="52452" y="6752"/>
                  </a:lnTo>
                  <a:lnTo>
                    <a:pt x="25161" y="25161"/>
                  </a:lnTo>
                  <a:lnTo>
                    <a:pt x="6752" y="52452"/>
                  </a:lnTo>
                  <a:lnTo>
                    <a:pt x="0" y="85851"/>
                  </a:lnTo>
                  <a:lnTo>
                    <a:pt x="0" y="429259"/>
                  </a:lnTo>
                  <a:lnTo>
                    <a:pt x="6752" y="462659"/>
                  </a:lnTo>
                  <a:lnTo>
                    <a:pt x="25161" y="489950"/>
                  </a:lnTo>
                  <a:lnTo>
                    <a:pt x="52452" y="508359"/>
                  </a:lnTo>
                  <a:lnTo>
                    <a:pt x="85851" y="515111"/>
                  </a:lnTo>
                  <a:lnTo>
                    <a:pt x="9064244" y="515111"/>
                  </a:lnTo>
                  <a:lnTo>
                    <a:pt x="9097643" y="508359"/>
                  </a:lnTo>
                  <a:lnTo>
                    <a:pt x="9124934" y="489950"/>
                  </a:lnTo>
                  <a:lnTo>
                    <a:pt x="9143343" y="462659"/>
                  </a:lnTo>
                  <a:lnTo>
                    <a:pt x="9150096" y="429259"/>
                  </a:lnTo>
                  <a:lnTo>
                    <a:pt x="9150096" y="85851"/>
                  </a:lnTo>
                  <a:lnTo>
                    <a:pt x="9143343" y="52452"/>
                  </a:lnTo>
                  <a:lnTo>
                    <a:pt x="9124934" y="25161"/>
                  </a:lnTo>
                  <a:lnTo>
                    <a:pt x="9097643" y="6752"/>
                  </a:lnTo>
                  <a:lnTo>
                    <a:pt x="9064244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3623" y="4386072"/>
              <a:ext cx="9150350" cy="515620"/>
            </a:xfrm>
            <a:custGeom>
              <a:avLst/>
              <a:gdLst/>
              <a:ahLst/>
              <a:cxnLst/>
              <a:rect l="l" t="t" r="r" b="b"/>
              <a:pathLst>
                <a:path w="9150350" h="515620">
                  <a:moveTo>
                    <a:pt x="0" y="85851"/>
                  </a:moveTo>
                  <a:lnTo>
                    <a:pt x="6752" y="52452"/>
                  </a:lnTo>
                  <a:lnTo>
                    <a:pt x="25161" y="25161"/>
                  </a:lnTo>
                  <a:lnTo>
                    <a:pt x="52452" y="6752"/>
                  </a:lnTo>
                  <a:lnTo>
                    <a:pt x="85851" y="0"/>
                  </a:lnTo>
                  <a:lnTo>
                    <a:pt x="9064244" y="0"/>
                  </a:lnTo>
                  <a:lnTo>
                    <a:pt x="9097643" y="6752"/>
                  </a:lnTo>
                  <a:lnTo>
                    <a:pt x="9124934" y="25161"/>
                  </a:lnTo>
                  <a:lnTo>
                    <a:pt x="9143343" y="52452"/>
                  </a:lnTo>
                  <a:lnTo>
                    <a:pt x="9150096" y="85851"/>
                  </a:lnTo>
                  <a:lnTo>
                    <a:pt x="9150096" y="429259"/>
                  </a:lnTo>
                  <a:lnTo>
                    <a:pt x="9143343" y="462659"/>
                  </a:lnTo>
                  <a:lnTo>
                    <a:pt x="9124934" y="489950"/>
                  </a:lnTo>
                  <a:lnTo>
                    <a:pt x="9097643" y="508359"/>
                  </a:lnTo>
                  <a:lnTo>
                    <a:pt x="9064244" y="515111"/>
                  </a:lnTo>
                  <a:lnTo>
                    <a:pt x="85851" y="515111"/>
                  </a:lnTo>
                  <a:lnTo>
                    <a:pt x="52452" y="508359"/>
                  </a:lnTo>
                  <a:lnTo>
                    <a:pt x="25161" y="489950"/>
                  </a:lnTo>
                  <a:lnTo>
                    <a:pt x="6752" y="462659"/>
                  </a:lnTo>
                  <a:lnTo>
                    <a:pt x="0" y="429259"/>
                  </a:lnTo>
                  <a:lnTo>
                    <a:pt x="0" y="858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51254" y="1224152"/>
            <a:ext cx="8891905" cy="4979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FFFFFF"/>
                </a:solidFill>
                <a:latin typeface="Segoe UI"/>
                <a:cs typeface="Segoe UI"/>
              </a:rPr>
              <a:t>Bottom-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up</a:t>
            </a:r>
            <a:r>
              <a:rPr sz="200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estimating</a:t>
            </a:r>
            <a:endParaRPr sz="2000">
              <a:latin typeface="Segoe UI"/>
              <a:cs typeface="Segoe UI"/>
            </a:endParaRPr>
          </a:p>
          <a:p>
            <a:pPr marL="372110" indent="-171450">
              <a:lnSpc>
                <a:spcPct val="100000"/>
              </a:lnSpc>
              <a:spcBef>
                <a:spcPts val="1200"/>
              </a:spcBef>
              <a:buChar char="•"/>
              <a:tabLst>
                <a:tab pos="372745" algn="l"/>
              </a:tabLst>
            </a:pPr>
            <a:r>
              <a:rPr sz="1600" spc="-10" dirty="0">
                <a:latin typeface="Segoe UI"/>
                <a:cs typeface="Segoe UI"/>
              </a:rPr>
              <a:t>Resources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are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estimated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activity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level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then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aggregated</a:t>
            </a:r>
            <a:r>
              <a:rPr sz="1600" b="1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develop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estimates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for</a:t>
            </a:r>
            <a:endParaRPr sz="1600">
              <a:latin typeface="Segoe UI"/>
              <a:cs typeface="Segoe UI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Segoe UI"/>
                <a:cs typeface="Segoe UI"/>
              </a:rPr>
              <a:t>work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packages,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summary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project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levels.</a:t>
            </a:r>
            <a:endParaRPr sz="1600">
              <a:latin typeface="Segoe UI"/>
              <a:cs typeface="Segoe UI"/>
            </a:endParaRPr>
          </a:p>
          <a:p>
            <a:pPr marL="372110" indent="-171450">
              <a:lnSpc>
                <a:spcPct val="100000"/>
              </a:lnSpc>
              <a:spcBef>
                <a:spcPts val="405"/>
              </a:spcBef>
              <a:buChar char="•"/>
              <a:tabLst>
                <a:tab pos="372745" algn="l"/>
              </a:tabLst>
            </a:pPr>
            <a:r>
              <a:rPr sz="1600" u="sng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Example: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If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project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includes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10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work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packages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each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work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package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needs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200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hours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be</a:t>
            </a:r>
            <a:endParaRPr sz="1600">
              <a:latin typeface="Segoe UI"/>
              <a:cs typeface="Segoe UI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Segoe UI"/>
                <a:cs typeface="Segoe UI"/>
              </a:rPr>
              <a:t>completed,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will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take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2000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hours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finish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this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project.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Analogous</a:t>
            </a:r>
            <a:r>
              <a:rPr sz="20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estimating</a:t>
            </a:r>
            <a:endParaRPr sz="2000">
              <a:latin typeface="Segoe UI"/>
              <a:cs typeface="Segoe UI"/>
            </a:endParaRPr>
          </a:p>
          <a:p>
            <a:pPr marL="372110" indent="-171450">
              <a:lnSpc>
                <a:spcPct val="100000"/>
              </a:lnSpc>
              <a:spcBef>
                <a:spcPts val="1040"/>
              </a:spcBef>
              <a:buChar char="•"/>
              <a:tabLst>
                <a:tab pos="372745" algn="l"/>
              </a:tabLst>
            </a:pPr>
            <a:r>
              <a:rPr sz="1600" dirty="0">
                <a:latin typeface="Segoe UI"/>
                <a:cs typeface="Segoe UI"/>
              </a:rPr>
              <a:t>Use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information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regarding</a:t>
            </a:r>
            <a:r>
              <a:rPr sz="1600" spc="-10" dirty="0">
                <a:latin typeface="Segoe UI"/>
                <a:cs typeface="Segoe UI"/>
              </a:rPr>
              <a:t> resources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from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previous</a:t>
            </a:r>
            <a:r>
              <a:rPr sz="1600" b="1" spc="-8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similar</a:t>
            </a:r>
            <a:r>
              <a:rPr sz="1600" b="1" spc="-3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project</a:t>
            </a:r>
            <a:r>
              <a:rPr sz="1600" b="1" spc="-7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basis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for</a:t>
            </a:r>
            <a:endParaRPr sz="1600">
              <a:latin typeface="Segoe UI"/>
              <a:cs typeface="Segoe UI"/>
            </a:endParaRPr>
          </a:p>
          <a:p>
            <a:pPr marL="372110">
              <a:lnSpc>
                <a:spcPct val="100000"/>
              </a:lnSpc>
            </a:pPr>
            <a:r>
              <a:rPr sz="1600" dirty="0">
                <a:latin typeface="Segoe UI"/>
                <a:cs typeface="Segoe UI"/>
              </a:rPr>
              <a:t>estimating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future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project.</a:t>
            </a:r>
            <a:endParaRPr sz="1600">
              <a:latin typeface="Segoe UI"/>
              <a:cs typeface="Segoe UI"/>
            </a:endParaRPr>
          </a:p>
          <a:p>
            <a:pPr marL="372110" indent="-171450">
              <a:lnSpc>
                <a:spcPct val="100000"/>
              </a:lnSpc>
              <a:spcBef>
                <a:spcPts val="409"/>
              </a:spcBef>
              <a:buChar char="•"/>
              <a:tabLst>
                <a:tab pos="372745" algn="l"/>
              </a:tabLst>
            </a:pPr>
            <a:r>
              <a:rPr sz="1600" u="sng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Example: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If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need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2,000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hours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develop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website a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few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months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ago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you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are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responsible</a:t>
            </a:r>
            <a:endParaRPr sz="1600">
              <a:latin typeface="Segoe UI"/>
              <a:cs typeface="Segoe UI"/>
            </a:endParaRPr>
          </a:p>
          <a:p>
            <a:pPr marL="372110">
              <a:lnSpc>
                <a:spcPct val="100000"/>
              </a:lnSpc>
            </a:pP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developing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new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similar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website,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you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estimate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it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need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2,000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hours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finish.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Parametric</a:t>
            </a:r>
            <a:r>
              <a:rPr sz="2000" spc="-1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estimating</a:t>
            </a:r>
            <a:endParaRPr sz="2000">
              <a:latin typeface="Segoe UI"/>
              <a:cs typeface="Segoe UI"/>
            </a:endParaRPr>
          </a:p>
          <a:p>
            <a:pPr marL="372110" marR="372110" indent="-170815">
              <a:lnSpc>
                <a:spcPct val="100000"/>
              </a:lnSpc>
              <a:spcBef>
                <a:spcPts val="1040"/>
              </a:spcBef>
              <a:buChar char="•"/>
              <a:tabLst>
                <a:tab pos="372745" algn="l"/>
              </a:tabLst>
            </a:pPr>
            <a:r>
              <a:rPr sz="1600" dirty="0">
                <a:latin typeface="Segoe UI"/>
                <a:cs typeface="Segoe UI"/>
              </a:rPr>
              <a:t>Use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algorithm</a:t>
            </a:r>
            <a:r>
              <a:rPr sz="1600" b="1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or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statistical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relationship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between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historical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data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other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variables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to </a:t>
            </a:r>
            <a:r>
              <a:rPr sz="1600" dirty="0">
                <a:latin typeface="Segoe UI"/>
                <a:cs typeface="Segoe UI"/>
              </a:rPr>
              <a:t>calculate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resource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quantities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needed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activity,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based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on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historical</a:t>
            </a:r>
            <a:r>
              <a:rPr sz="1600" b="1" spc="-7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data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project parameters</a:t>
            </a:r>
            <a:r>
              <a:rPr sz="1600" spc="-10" dirty="0">
                <a:latin typeface="Segoe UI"/>
                <a:cs typeface="Segoe UI"/>
              </a:rPr>
              <a:t>.</a:t>
            </a:r>
            <a:endParaRPr sz="1600">
              <a:latin typeface="Segoe UI"/>
              <a:cs typeface="Segoe UI"/>
            </a:endParaRPr>
          </a:p>
          <a:p>
            <a:pPr marL="372110" indent="-171450">
              <a:lnSpc>
                <a:spcPct val="100000"/>
              </a:lnSpc>
              <a:spcBef>
                <a:spcPts val="409"/>
              </a:spcBef>
              <a:buChar char="•"/>
              <a:tabLst>
                <a:tab pos="372745" algn="l"/>
              </a:tabLst>
            </a:pPr>
            <a:r>
              <a:rPr sz="1600" u="sng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Example</a:t>
            </a:r>
            <a:r>
              <a:rPr sz="1600" dirty="0">
                <a:latin typeface="Segoe UI"/>
                <a:cs typeface="Segoe UI"/>
              </a:rPr>
              <a:t>: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If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activity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needs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4,000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hours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coding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needs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finish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1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year, </a:t>
            </a:r>
            <a:r>
              <a:rPr sz="1600" dirty="0">
                <a:latin typeface="Segoe UI"/>
                <a:cs typeface="Segoe UI"/>
              </a:rPr>
              <a:t>it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will</a:t>
            </a:r>
            <a:endParaRPr sz="1600">
              <a:latin typeface="Segoe UI"/>
              <a:cs typeface="Segoe UI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Segoe UI"/>
                <a:cs typeface="Segoe UI"/>
              </a:rPr>
              <a:t>require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two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people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code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(each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doing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2,000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hours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year).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114" dirty="0"/>
              <a:t> </a:t>
            </a:r>
            <a:r>
              <a:rPr dirty="0"/>
              <a:t>Resource</a:t>
            </a:r>
            <a:r>
              <a:rPr spc="-65" dirty="0"/>
              <a:t> </a:t>
            </a:r>
            <a:r>
              <a:rPr spc="-10" dirty="0"/>
              <a:t>Requirements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1143" y="5840374"/>
            <a:ext cx="63404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spc="-25" dirty="0">
                <a:latin typeface="Segoe UI"/>
                <a:cs typeface="Segoe UI"/>
              </a:rPr>
              <a:t>Template: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Refer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file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PME_Resource_Ramup_Plan.xlsx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20084" y="2287523"/>
            <a:ext cx="5255260" cy="0"/>
          </a:xfrm>
          <a:custGeom>
            <a:avLst/>
            <a:gdLst/>
            <a:ahLst/>
            <a:cxnLst/>
            <a:rect l="l" t="t" r="r" b="b"/>
            <a:pathLst>
              <a:path w="5255259">
                <a:moveTo>
                  <a:pt x="0" y="0"/>
                </a:moveTo>
                <a:lnTo>
                  <a:pt x="5254751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720084" y="2779776"/>
            <a:ext cx="5255260" cy="2490470"/>
            <a:chOff x="3720084" y="2779776"/>
            <a:chExt cx="5255260" cy="2490470"/>
          </a:xfrm>
        </p:grpSpPr>
        <p:sp>
          <p:nvSpPr>
            <p:cNvPr id="6" name="object 6"/>
            <p:cNvSpPr/>
            <p:nvPr/>
          </p:nvSpPr>
          <p:spPr>
            <a:xfrm>
              <a:off x="3720084" y="4768596"/>
              <a:ext cx="1092835" cy="0"/>
            </a:xfrm>
            <a:custGeom>
              <a:avLst/>
              <a:gdLst/>
              <a:ahLst/>
              <a:cxnLst/>
              <a:rect l="l" t="t" r="r" b="b"/>
              <a:pathLst>
                <a:path w="1092835">
                  <a:moveTo>
                    <a:pt x="0" y="0"/>
                  </a:moveTo>
                  <a:lnTo>
                    <a:pt x="217931" y="0"/>
                  </a:lnTo>
                </a:path>
                <a:path w="1092835">
                  <a:moveTo>
                    <a:pt x="309371" y="0"/>
                  </a:moveTo>
                  <a:lnTo>
                    <a:pt x="109270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0084" y="4270248"/>
              <a:ext cx="1967864" cy="5080"/>
            </a:xfrm>
            <a:custGeom>
              <a:avLst/>
              <a:gdLst/>
              <a:ahLst/>
              <a:cxnLst/>
              <a:rect l="l" t="t" r="r" b="b"/>
              <a:pathLst>
                <a:path w="1967864" h="5079">
                  <a:moveTo>
                    <a:pt x="0" y="4572"/>
                  </a:moveTo>
                  <a:lnTo>
                    <a:pt x="1092707" y="4572"/>
                  </a:lnTo>
                </a:path>
                <a:path w="1967864" h="5079">
                  <a:moveTo>
                    <a:pt x="1184148" y="4572"/>
                  </a:moveTo>
                  <a:lnTo>
                    <a:pt x="1967483" y="4572"/>
                  </a:lnTo>
                </a:path>
                <a:path w="1967864" h="5079">
                  <a:moveTo>
                    <a:pt x="0" y="0"/>
                  </a:moveTo>
                  <a:lnTo>
                    <a:pt x="1967483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9144" y="5215127"/>
              <a:ext cx="91440" cy="48895"/>
            </a:xfrm>
            <a:custGeom>
              <a:avLst/>
              <a:gdLst/>
              <a:ahLst/>
              <a:cxnLst/>
              <a:rect l="l" t="t" r="r" b="b"/>
              <a:pathLst>
                <a:path w="91439" h="48895">
                  <a:moveTo>
                    <a:pt x="91439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91439" y="48768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8016" y="4273296"/>
              <a:ext cx="91440" cy="990600"/>
            </a:xfrm>
            <a:custGeom>
              <a:avLst/>
              <a:gdLst/>
              <a:ahLst/>
              <a:cxnLst/>
              <a:rect l="l" t="t" r="r" b="b"/>
              <a:pathLst>
                <a:path w="91439" h="990600">
                  <a:moveTo>
                    <a:pt x="91439" y="0"/>
                  </a:moveTo>
                  <a:lnTo>
                    <a:pt x="0" y="0"/>
                  </a:lnTo>
                  <a:lnTo>
                    <a:pt x="0" y="990599"/>
                  </a:lnTo>
                  <a:lnTo>
                    <a:pt x="91439" y="99059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04232" y="4768596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89">
                  <a:moveTo>
                    <a:pt x="0" y="0"/>
                  </a:moveTo>
                  <a:lnTo>
                    <a:pt x="78333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96968" y="5215127"/>
              <a:ext cx="91440" cy="48895"/>
            </a:xfrm>
            <a:custGeom>
              <a:avLst/>
              <a:gdLst/>
              <a:ahLst/>
              <a:cxnLst/>
              <a:rect l="l" t="t" r="r" b="b"/>
              <a:pathLst>
                <a:path w="91439" h="48895">
                  <a:moveTo>
                    <a:pt x="91440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91440" y="48768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12792" y="4273296"/>
              <a:ext cx="91440" cy="990600"/>
            </a:xfrm>
            <a:custGeom>
              <a:avLst/>
              <a:gdLst/>
              <a:ahLst/>
              <a:cxnLst/>
              <a:rect l="l" t="t" r="r" b="b"/>
              <a:pathLst>
                <a:path w="91439" h="990600">
                  <a:moveTo>
                    <a:pt x="91440" y="0"/>
                  </a:moveTo>
                  <a:lnTo>
                    <a:pt x="0" y="0"/>
                  </a:lnTo>
                  <a:lnTo>
                    <a:pt x="0" y="990599"/>
                  </a:lnTo>
                  <a:lnTo>
                    <a:pt x="91440" y="99059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82056" y="4768596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33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82056" y="4270248"/>
              <a:ext cx="783590" cy="5080"/>
            </a:xfrm>
            <a:custGeom>
              <a:avLst/>
              <a:gdLst/>
              <a:ahLst/>
              <a:cxnLst/>
              <a:rect l="l" t="t" r="r" b="b"/>
              <a:pathLst>
                <a:path w="783590" h="5079">
                  <a:moveTo>
                    <a:pt x="0" y="4572"/>
                  </a:moveTo>
                  <a:lnTo>
                    <a:pt x="783336" y="4572"/>
                  </a:lnTo>
                </a:path>
                <a:path w="783590" h="5079">
                  <a:moveTo>
                    <a:pt x="0" y="0"/>
                  </a:moveTo>
                  <a:lnTo>
                    <a:pt x="783336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20084" y="3774948"/>
              <a:ext cx="2845435" cy="0"/>
            </a:xfrm>
            <a:custGeom>
              <a:avLst/>
              <a:gdLst/>
              <a:ahLst/>
              <a:cxnLst/>
              <a:rect l="l" t="t" r="r" b="b"/>
              <a:pathLst>
                <a:path w="2845434">
                  <a:moveTo>
                    <a:pt x="0" y="0"/>
                  </a:moveTo>
                  <a:lnTo>
                    <a:pt x="1967483" y="0"/>
                  </a:lnTo>
                </a:path>
                <a:path w="2845434">
                  <a:moveTo>
                    <a:pt x="2061971" y="0"/>
                  </a:moveTo>
                  <a:lnTo>
                    <a:pt x="284530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0084" y="3282696"/>
              <a:ext cx="3720465" cy="0"/>
            </a:xfrm>
            <a:custGeom>
              <a:avLst/>
              <a:gdLst/>
              <a:ahLst/>
              <a:cxnLst/>
              <a:rect l="l" t="t" r="r" b="b"/>
              <a:pathLst>
                <a:path w="3720465">
                  <a:moveTo>
                    <a:pt x="0" y="0"/>
                  </a:moveTo>
                  <a:lnTo>
                    <a:pt x="2845308" y="0"/>
                  </a:lnTo>
                </a:path>
                <a:path w="3720465">
                  <a:moveTo>
                    <a:pt x="2936747" y="0"/>
                  </a:moveTo>
                  <a:lnTo>
                    <a:pt x="3720084" y="0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20084" y="3277362"/>
              <a:ext cx="3720465" cy="3175"/>
            </a:xfrm>
            <a:custGeom>
              <a:avLst/>
              <a:gdLst/>
              <a:ahLst/>
              <a:cxnLst/>
              <a:rect l="l" t="t" r="r" b="b"/>
              <a:pathLst>
                <a:path w="3720465" h="3175">
                  <a:moveTo>
                    <a:pt x="0" y="3048"/>
                  </a:moveTo>
                  <a:lnTo>
                    <a:pt x="3720084" y="3048"/>
                  </a:lnTo>
                </a:path>
                <a:path w="3720465" h="3175">
                  <a:moveTo>
                    <a:pt x="0" y="0"/>
                  </a:moveTo>
                  <a:lnTo>
                    <a:pt x="3720084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71744" y="5166360"/>
              <a:ext cx="91440" cy="97790"/>
            </a:xfrm>
            <a:custGeom>
              <a:avLst/>
              <a:gdLst/>
              <a:ahLst/>
              <a:cxnLst/>
              <a:rect l="l" t="t" r="r" b="b"/>
              <a:pathLst>
                <a:path w="91439" h="97789">
                  <a:moveTo>
                    <a:pt x="91439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91439" y="9753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87568" y="3279648"/>
              <a:ext cx="94615" cy="1984375"/>
            </a:xfrm>
            <a:custGeom>
              <a:avLst/>
              <a:gdLst/>
              <a:ahLst/>
              <a:cxnLst/>
              <a:rect l="l" t="t" r="r" b="b"/>
              <a:pathLst>
                <a:path w="94614" h="1984375">
                  <a:moveTo>
                    <a:pt x="94487" y="0"/>
                  </a:moveTo>
                  <a:lnTo>
                    <a:pt x="0" y="0"/>
                  </a:lnTo>
                  <a:lnTo>
                    <a:pt x="0" y="1984248"/>
                  </a:lnTo>
                  <a:lnTo>
                    <a:pt x="94487" y="1984248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56832" y="4768596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33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56832" y="4270248"/>
              <a:ext cx="783590" cy="5080"/>
            </a:xfrm>
            <a:custGeom>
              <a:avLst/>
              <a:gdLst/>
              <a:ahLst/>
              <a:cxnLst/>
              <a:rect l="l" t="t" r="r" b="b"/>
              <a:pathLst>
                <a:path w="783590" h="5079">
                  <a:moveTo>
                    <a:pt x="0" y="4572"/>
                  </a:moveTo>
                  <a:lnTo>
                    <a:pt x="783336" y="4572"/>
                  </a:lnTo>
                </a:path>
                <a:path w="783590" h="5079">
                  <a:moveTo>
                    <a:pt x="0" y="0"/>
                  </a:moveTo>
                  <a:lnTo>
                    <a:pt x="783336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56832" y="3774948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33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49568" y="5166360"/>
              <a:ext cx="91440" cy="97790"/>
            </a:xfrm>
            <a:custGeom>
              <a:avLst/>
              <a:gdLst/>
              <a:ahLst/>
              <a:cxnLst/>
              <a:rect l="l" t="t" r="r" b="b"/>
              <a:pathLst>
                <a:path w="91440" h="97789">
                  <a:moveTo>
                    <a:pt x="91439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91439" y="9753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65392" y="3279648"/>
              <a:ext cx="91440" cy="1984375"/>
            </a:xfrm>
            <a:custGeom>
              <a:avLst/>
              <a:gdLst/>
              <a:ahLst/>
              <a:cxnLst/>
              <a:rect l="l" t="t" r="r" b="b"/>
              <a:pathLst>
                <a:path w="91440" h="1984375">
                  <a:moveTo>
                    <a:pt x="91439" y="0"/>
                  </a:moveTo>
                  <a:lnTo>
                    <a:pt x="0" y="0"/>
                  </a:lnTo>
                  <a:lnTo>
                    <a:pt x="0" y="1984248"/>
                  </a:lnTo>
                  <a:lnTo>
                    <a:pt x="91439" y="1984248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31608" y="4768596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78638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31608" y="4270248"/>
              <a:ext cx="786765" cy="5080"/>
            </a:xfrm>
            <a:custGeom>
              <a:avLst/>
              <a:gdLst/>
              <a:ahLst/>
              <a:cxnLst/>
              <a:rect l="l" t="t" r="r" b="b"/>
              <a:pathLst>
                <a:path w="786765" h="5079">
                  <a:moveTo>
                    <a:pt x="0" y="4572"/>
                  </a:moveTo>
                  <a:lnTo>
                    <a:pt x="786384" y="4572"/>
                  </a:lnTo>
                </a:path>
                <a:path w="786765" h="5079">
                  <a:moveTo>
                    <a:pt x="0" y="0"/>
                  </a:moveTo>
                  <a:lnTo>
                    <a:pt x="786384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31608" y="3774948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78638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31608" y="3282696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786384" y="0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31608" y="3277362"/>
              <a:ext cx="786765" cy="3175"/>
            </a:xfrm>
            <a:custGeom>
              <a:avLst/>
              <a:gdLst/>
              <a:ahLst/>
              <a:cxnLst/>
              <a:rect l="l" t="t" r="r" b="b"/>
              <a:pathLst>
                <a:path w="786765" h="3175">
                  <a:moveTo>
                    <a:pt x="0" y="3048"/>
                  </a:moveTo>
                  <a:lnTo>
                    <a:pt x="786384" y="3048"/>
                  </a:lnTo>
                </a:path>
                <a:path w="786765" h="3175">
                  <a:moveTo>
                    <a:pt x="0" y="0"/>
                  </a:moveTo>
                  <a:lnTo>
                    <a:pt x="786384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20084" y="2785872"/>
              <a:ext cx="5255260" cy="0"/>
            </a:xfrm>
            <a:custGeom>
              <a:avLst/>
              <a:gdLst/>
              <a:ahLst/>
              <a:cxnLst/>
              <a:rect l="l" t="t" r="r" b="b"/>
              <a:pathLst>
                <a:path w="5255259">
                  <a:moveTo>
                    <a:pt x="0" y="0"/>
                  </a:moveTo>
                  <a:lnTo>
                    <a:pt x="4597908" y="0"/>
                  </a:lnTo>
                </a:path>
                <a:path w="5255259">
                  <a:moveTo>
                    <a:pt x="4689347" y="0"/>
                  </a:moveTo>
                  <a:lnTo>
                    <a:pt x="5254751" y="0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20084" y="2780538"/>
              <a:ext cx="5255260" cy="3175"/>
            </a:xfrm>
            <a:custGeom>
              <a:avLst/>
              <a:gdLst/>
              <a:ahLst/>
              <a:cxnLst/>
              <a:rect l="l" t="t" r="r" b="b"/>
              <a:pathLst>
                <a:path w="5255259" h="3175">
                  <a:moveTo>
                    <a:pt x="0" y="3048"/>
                  </a:moveTo>
                  <a:lnTo>
                    <a:pt x="5254751" y="3048"/>
                  </a:lnTo>
                </a:path>
                <a:path w="5255259" h="3175">
                  <a:moveTo>
                    <a:pt x="0" y="0"/>
                  </a:moveTo>
                  <a:lnTo>
                    <a:pt x="5254751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24344" y="5166360"/>
              <a:ext cx="91440" cy="97790"/>
            </a:xfrm>
            <a:custGeom>
              <a:avLst/>
              <a:gdLst/>
              <a:ahLst/>
              <a:cxnLst/>
              <a:rect l="l" t="t" r="r" b="b"/>
              <a:pathLst>
                <a:path w="91440" h="97789">
                  <a:moveTo>
                    <a:pt x="91439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91439" y="9753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40168" y="2782824"/>
              <a:ext cx="91440" cy="2481580"/>
            </a:xfrm>
            <a:custGeom>
              <a:avLst/>
              <a:gdLst/>
              <a:ahLst/>
              <a:cxnLst/>
              <a:rect l="l" t="t" r="r" b="b"/>
              <a:pathLst>
                <a:path w="91440" h="2481579">
                  <a:moveTo>
                    <a:pt x="91439" y="0"/>
                  </a:moveTo>
                  <a:lnTo>
                    <a:pt x="0" y="0"/>
                  </a:lnTo>
                  <a:lnTo>
                    <a:pt x="0" y="2481072"/>
                  </a:lnTo>
                  <a:lnTo>
                    <a:pt x="91439" y="2481072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09432" y="4768596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4">
                  <a:moveTo>
                    <a:pt x="0" y="0"/>
                  </a:moveTo>
                  <a:lnTo>
                    <a:pt x="565403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09432" y="4270248"/>
              <a:ext cx="565785" cy="5080"/>
            </a:xfrm>
            <a:custGeom>
              <a:avLst/>
              <a:gdLst/>
              <a:ahLst/>
              <a:cxnLst/>
              <a:rect l="l" t="t" r="r" b="b"/>
              <a:pathLst>
                <a:path w="565784" h="5079">
                  <a:moveTo>
                    <a:pt x="0" y="4572"/>
                  </a:moveTo>
                  <a:lnTo>
                    <a:pt x="565403" y="4572"/>
                  </a:lnTo>
                </a:path>
                <a:path w="565784" h="5079">
                  <a:moveTo>
                    <a:pt x="0" y="0"/>
                  </a:moveTo>
                  <a:lnTo>
                    <a:pt x="565403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09432" y="3774948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4">
                  <a:moveTo>
                    <a:pt x="0" y="0"/>
                  </a:moveTo>
                  <a:lnTo>
                    <a:pt x="565403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09432" y="3282696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4">
                  <a:moveTo>
                    <a:pt x="0" y="0"/>
                  </a:moveTo>
                  <a:lnTo>
                    <a:pt x="565403" y="0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409432" y="3277362"/>
              <a:ext cx="565785" cy="3175"/>
            </a:xfrm>
            <a:custGeom>
              <a:avLst/>
              <a:gdLst/>
              <a:ahLst/>
              <a:cxnLst/>
              <a:rect l="l" t="t" r="r" b="b"/>
              <a:pathLst>
                <a:path w="565784" h="3175">
                  <a:moveTo>
                    <a:pt x="0" y="3048"/>
                  </a:moveTo>
                  <a:lnTo>
                    <a:pt x="565403" y="3048"/>
                  </a:lnTo>
                </a:path>
                <a:path w="565784" h="3175">
                  <a:moveTo>
                    <a:pt x="0" y="0"/>
                  </a:moveTo>
                  <a:lnTo>
                    <a:pt x="565403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99120" y="5166360"/>
              <a:ext cx="94615" cy="97790"/>
            </a:xfrm>
            <a:custGeom>
              <a:avLst/>
              <a:gdLst/>
              <a:ahLst/>
              <a:cxnLst/>
              <a:rect l="l" t="t" r="r" b="b"/>
              <a:pathLst>
                <a:path w="94615" h="97789">
                  <a:moveTo>
                    <a:pt x="94487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94487" y="97535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317992" y="2782824"/>
              <a:ext cx="91440" cy="2481580"/>
            </a:xfrm>
            <a:custGeom>
              <a:avLst/>
              <a:gdLst/>
              <a:ahLst/>
              <a:cxnLst/>
              <a:rect l="l" t="t" r="r" b="b"/>
              <a:pathLst>
                <a:path w="91440" h="2481579">
                  <a:moveTo>
                    <a:pt x="91439" y="0"/>
                  </a:moveTo>
                  <a:lnTo>
                    <a:pt x="0" y="0"/>
                  </a:lnTo>
                  <a:lnTo>
                    <a:pt x="0" y="2481072"/>
                  </a:lnTo>
                  <a:lnTo>
                    <a:pt x="91439" y="2481072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053840" y="4818888"/>
              <a:ext cx="4471670" cy="445134"/>
            </a:xfrm>
            <a:custGeom>
              <a:avLst/>
              <a:gdLst/>
              <a:ahLst/>
              <a:cxnLst/>
              <a:rect l="l" t="t" r="r" b="b"/>
              <a:pathLst>
                <a:path w="4471670" h="445135">
                  <a:moveTo>
                    <a:pt x="91440" y="295656"/>
                  </a:moveTo>
                  <a:lnTo>
                    <a:pt x="0" y="295656"/>
                  </a:lnTo>
                  <a:lnTo>
                    <a:pt x="0" y="445008"/>
                  </a:lnTo>
                  <a:lnTo>
                    <a:pt x="91440" y="445008"/>
                  </a:lnTo>
                  <a:lnTo>
                    <a:pt x="91440" y="295656"/>
                  </a:lnTo>
                  <a:close/>
                </a:path>
                <a:path w="4471670" h="445135">
                  <a:moveTo>
                    <a:pt x="966216" y="295656"/>
                  </a:moveTo>
                  <a:lnTo>
                    <a:pt x="874776" y="295656"/>
                  </a:lnTo>
                  <a:lnTo>
                    <a:pt x="874776" y="445008"/>
                  </a:lnTo>
                  <a:lnTo>
                    <a:pt x="966216" y="445008"/>
                  </a:lnTo>
                  <a:lnTo>
                    <a:pt x="966216" y="295656"/>
                  </a:lnTo>
                  <a:close/>
                </a:path>
                <a:path w="4471670" h="445135">
                  <a:moveTo>
                    <a:pt x="1844040" y="149352"/>
                  </a:moveTo>
                  <a:lnTo>
                    <a:pt x="1752600" y="149352"/>
                  </a:lnTo>
                  <a:lnTo>
                    <a:pt x="1752600" y="445008"/>
                  </a:lnTo>
                  <a:lnTo>
                    <a:pt x="1844040" y="445008"/>
                  </a:lnTo>
                  <a:lnTo>
                    <a:pt x="1844040" y="149352"/>
                  </a:lnTo>
                  <a:close/>
                </a:path>
                <a:path w="4471670" h="445135">
                  <a:moveTo>
                    <a:pt x="2718816" y="149352"/>
                  </a:moveTo>
                  <a:lnTo>
                    <a:pt x="2627376" y="149352"/>
                  </a:lnTo>
                  <a:lnTo>
                    <a:pt x="2627376" y="445008"/>
                  </a:lnTo>
                  <a:lnTo>
                    <a:pt x="2718816" y="445008"/>
                  </a:lnTo>
                  <a:lnTo>
                    <a:pt x="2718816" y="149352"/>
                  </a:lnTo>
                  <a:close/>
                </a:path>
                <a:path w="4471670" h="445135">
                  <a:moveTo>
                    <a:pt x="3596640" y="0"/>
                  </a:moveTo>
                  <a:lnTo>
                    <a:pt x="3505200" y="0"/>
                  </a:lnTo>
                  <a:lnTo>
                    <a:pt x="3505200" y="445008"/>
                  </a:lnTo>
                  <a:lnTo>
                    <a:pt x="3596640" y="445008"/>
                  </a:lnTo>
                  <a:lnTo>
                    <a:pt x="3596640" y="0"/>
                  </a:lnTo>
                  <a:close/>
                </a:path>
                <a:path w="4471670" h="445135">
                  <a:moveTo>
                    <a:pt x="4471416" y="0"/>
                  </a:moveTo>
                  <a:lnTo>
                    <a:pt x="4379976" y="0"/>
                  </a:lnTo>
                  <a:lnTo>
                    <a:pt x="4379976" y="445008"/>
                  </a:lnTo>
                  <a:lnTo>
                    <a:pt x="4471416" y="445008"/>
                  </a:lnTo>
                  <a:lnTo>
                    <a:pt x="4471416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69664" y="5114544"/>
              <a:ext cx="4471670" cy="149860"/>
            </a:xfrm>
            <a:custGeom>
              <a:avLst/>
              <a:gdLst/>
              <a:ahLst/>
              <a:cxnLst/>
              <a:rect l="l" t="t" r="r" b="b"/>
              <a:pathLst>
                <a:path w="4471670" h="149860">
                  <a:moveTo>
                    <a:pt x="91440" y="100584"/>
                  </a:moveTo>
                  <a:lnTo>
                    <a:pt x="0" y="100584"/>
                  </a:lnTo>
                  <a:lnTo>
                    <a:pt x="0" y="149352"/>
                  </a:lnTo>
                  <a:lnTo>
                    <a:pt x="91440" y="149352"/>
                  </a:lnTo>
                  <a:lnTo>
                    <a:pt x="91440" y="100584"/>
                  </a:lnTo>
                  <a:close/>
                </a:path>
                <a:path w="4471670" h="149860">
                  <a:moveTo>
                    <a:pt x="969264" y="100584"/>
                  </a:moveTo>
                  <a:lnTo>
                    <a:pt x="877824" y="100584"/>
                  </a:lnTo>
                  <a:lnTo>
                    <a:pt x="877824" y="149352"/>
                  </a:lnTo>
                  <a:lnTo>
                    <a:pt x="969264" y="149352"/>
                  </a:lnTo>
                  <a:lnTo>
                    <a:pt x="969264" y="100584"/>
                  </a:lnTo>
                  <a:close/>
                </a:path>
                <a:path w="4471670" h="149860">
                  <a:moveTo>
                    <a:pt x="1844040" y="51816"/>
                  </a:moveTo>
                  <a:lnTo>
                    <a:pt x="1752600" y="51816"/>
                  </a:lnTo>
                  <a:lnTo>
                    <a:pt x="1752600" y="149352"/>
                  </a:lnTo>
                  <a:lnTo>
                    <a:pt x="1844040" y="149352"/>
                  </a:lnTo>
                  <a:lnTo>
                    <a:pt x="1844040" y="51816"/>
                  </a:lnTo>
                  <a:close/>
                </a:path>
                <a:path w="4471670" h="149860">
                  <a:moveTo>
                    <a:pt x="2721864" y="51816"/>
                  </a:moveTo>
                  <a:lnTo>
                    <a:pt x="2627376" y="51816"/>
                  </a:lnTo>
                  <a:lnTo>
                    <a:pt x="2627376" y="149352"/>
                  </a:lnTo>
                  <a:lnTo>
                    <a:pt x="2721864" y="149352"/>
                  </a:lnTo>
                  <a:lnTo>
                    <a:pt x="2721864" y="51816"/>
                  </a:lnTo>
                  <a:close/>
                </a:path>
                <a:path w="4471670" h="149860">
                  <a:moveTo>
                    <a:pt x="3596640" y="0"/>
                  </a:moveTo>
                  <a:lnTo>
                    <a:pt x="3505200" y="0"/>
                  </a:lnTo>
                  <a:lnTo>
                    <a:pt x="3505200" y="149352"/>
                  </a:lnTo>
                  <a:lnTo>
                    <a:pt x="3596640" y="149352"/>
                  </a:lnTo>
                  <a:lnTo>
                    <a:pt x="3596640" y="0"/>
                  </a:lnTo>
                  <a:close/>
                </a:path>
                <a:path w="4471670" h="149860">
                  <a:moveTo>
                    <a:pt x="4471416" y="0"/>
                  </a:moveTo>
                  <a:lnTo>
                    <a:pt x="4379976" y="0"/>
                  </a:lnTo>
                  <a:lnTo>
                    <a:pt x="4379976" y="149352"/>
                  </a:lnTo>
                  <a:lnTo>
                    <a:pt x="4471416" y="149352"/>
                  </a:lnTo>
                  <a:lnTo>
                    <a:pt x="4471416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85488" y="5114544"/>
              <a:ext cx="4474845" cy="149860"/>
            </a:xfrm>
            <a:custGeom>
              <a:avLst/>
              <a:gdLst/>
              <a:ahLst/>
              <a:cxnLst/>
              <a:rect l="l" t="t" r="r" b="b"/>
              <a:pathLst>
                <a:path w="4474845" h="149860">
                  <a:moveTo>
                    <a:pt x="94488" y="100584"/>
                  </a:moveTo>
                  <a:lnTo>
                    <a:pt x="0" y="100584"/>
                  </a:lnTo>
                  <a:lnTo>
                    <a:pt x="0" y="149352"/>
                  </a:lnTo>
                  <a:lnTo>
                    <a:pt x="94488" y="149352"/>
                  </a:lnTo>
                  <a:lnTo>
                    <a:pt x="94488" y="100584"/>
                  </a:lnTo>
                  <a:close/>
                </a:path>
                <a:path w="4474845" h="149860">
                  <a:moveTo>
                    <a:pt x="969264" y="100584"/>
                  </a:moveTo>
                  <a:lnTo>
                    <a:pt x="877824" y="100584"/>
                  </a:lnTo>
                  <a:lnTo>
                    <a:pt x="877824" y="149352"/>
                  </a:lnTo>
                  <a:lnTo>
                    <a:pt x="969264" y="149352"/>
                  </a:lnTo>
                  <a:lnTo>
                    <a:pt x="969264" y="100584"/>
                  </a:lnTo>
                  <a:close/>
                </a:path>
                <a:path w="4474845" h="149860">
                  <a:moveTo>
                    <a:pt x="1844040" y="51816"/>
                  </a:moveTo>
                  <a:lnTo>
                    <a:pt x="1752600" y="51816"/>
                  </a:lnTo>
                  <a:lnTo>
                    <a:pt x="1752600" y="149352"/>
                  </a:lnTo>
                  <a:lnTo>
                    <a:pt x="1844040" y="149352"/>
                  </a:lnTo>
                  <a:lnTo>
                    <a:pt x="1844040" y="51816"/>
                  </a:lnTo>
                  <a:close/>
                </a:path>
                <a:path w="4474845" h="149860">
                  <a:moveTo>
                    <a:pt x="2721864" y="51816"/>
                  </a:moveTo>
                  <a:lnTo>
                    <a:pt x="2630424" y="51816"/>
                  </a:lnTo>
                  <a:lnTo>
                    <a:pt x="2630424" y="149352"/>
                  </a:lnTo>
                  <a:lnTo>
                    <a:pt x="2721864" y="149352"/>
                  </a:lnTo>
                  <a:lnTo>
                    <a:pt x="2721864" y="51816"/>
                  </a:lnTo>
                  <a:close/>
                </a:path>
                <a:path w="4474845" h="149860">
                  <a:moveTo>
                    <a:pt x="3596640" y="0"/>
                  </a:moveTo>
                  <a:lnTo>
                    <a:pt x="3505200" y="0"/>
                  </a:lnTo>
                  <a:lnTo>
                    <a:pt x="3505200" y="149352"/>
                  </a:lnTo>
                  <a:lnTo>
                    <a:pt x="3596640" y="149352"/>
                  </a:lnTo>
                  <a:lnTo>
                    <a:pt x="3596640" y="0"/>
                  </a:lnTo>
                  <a:close/>
                </a:path>
                <a:path w="4474845" h="149860">
                  <a:moveTo>
                    <a:pt x="4474464" y="0"/>
                  </a:moveTo>
                  <a:lnTo>
                    <a:pt x="4383024" y="0"/>
                  </a:lnTo>
                  <a:lnTo>
                    <a:pt x="4383024" y="149352"/>
                  </a:lnTo>
                  <a:lnTo>
                    <a:pt x="4474464" y="149352"/>
                  </a:lnTo>
                  <a:lnTo>
                    <a:pt x="4474464" y="0"/>
                  </a:lnTo>
                  <a:close/>
                </a:path>
              </a:pathLst>
            </a:custGeom>
            <a:solidFill>
              <a:srgbClr val="FD9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04360" y="5215127"/>
              <a:ext cx="4471670" cy="48895"/>
            </a:xfrm>
            <a:custGeom>
              <a:avLst/>
              <a:gdLst/>
              <a:ahLst/>
              <a:cxnLst/>
              <a:rect l="l" t="t" r="r" b="b"/>
              <a:pathLst>
                <a:path w="4471670" h="48895">
                  <a:moveTo>
                    <a:pt x="91440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91440" y="48768"/>
                  </a:lnTo>
                  <a:lnTo>
                    <a:pt x="91440" y="0"/>
                  </a:lnTo>
                  <a:close/>
                </a:path>
                <a:path w="4471670" h="48895">
                  <a:moveTo>
                    <a:pt x="966216" y="0"/>
                  </a:moveTo>
                  <a:lnTo>
                    <a:pt x="874776" y="0"/>
                  </a:lnTo>
                  <a:lnTo>
                    <a:pt x="874776" y="48768"/>
                  </a:lnTo>
                  <a:lnTo>
                    <a:pt x="966216" y="48768"/>
                  </a:lnTo>
                  <a:lnTo>
                    <a:pt x="966216" y="0"/>
                  </a:lnTo>
                  <a:close/>
                </a:path>
                <a:path w="4471670" h="48895">
                  <a:moveTo>
                    <a:pt x="1844040" y="0"/>
                  </a:moveTo>
                  <a:lnTo>
                    <a:pt x="1752600" y="0"/>
                  </a:lnTo>
                  <a:lnTo>
                    <a:pt x="1752600" y="48768"/>
                  </a:lnTo>
                  <a:lnTo>
                    <a:pt x="1844040" y="48768"/>
                  </a:lnTo>
                  <a:lnTo>
                    <a:pt x="1844040" y="0"/>
                  </a:lnTo>
                  <a:close/>
                </a:path>
                <a:path w="4471670" h="48895">
                  <a:moveTo>
                    <a:pt x="2718816" y="0"/>
                  </a:moveTo>
                  <a:lnTo>
                    <a:pt x="2627376" y="0"/>
                  </a:lnTo>
                  <a:lnTo>
                    <a:pt x="2627376" y="48768"/>
                  </a:lnTo>
                  <a:lnTo>
                    <a:pt x="2718816" y="48768"/>
                  </a:lnTo>
                  <a:lnTo>
                    <a:pt x="2718816" y="0"/>
                  </a:lnTo>
                  <a:close/>
                </a:path>
                <a:path w="4471670" h="48895">
                  <a:moveTo>
                    <a:pt x="3593592" y="0"/>
                  </a:moveTo>
                  <a:lnTo>
                    <a:pt x="3502152" y="0"/>
                  </a:lnTo>
                  <a:lnTo>
                    <a:pt x="3502152" y="48768"/>
                  </a:lnTo>
                  <a:lnTo>
                    <a:pt x="3593592" y="48768"/>
                  </a:lnTo>
                  <a:lnTo>
                    <a:pt x="3593592" y="0"/>
                  </a:lnTo>
                  <a:close/>
                </a:path>
                <a:path w="4471670" h="48895">
                  <a:moveTo>
                    <a:pt x="4471416" y="0"/>
                  </a:moveTo>
                  <a:lnTo>
                    <a:pt x="4379976" y="0"/>
                  </a:lnTo>
                  <a:lnTo>
                    <a:pt x="4379976" y="48768"/>
                  </a:lnTo>
                  <a:lnTo>
                    <a:pt x="4471416" y="48768"/>
                  </a:lnTo>
                  <a:lnTo>
                    <a:pt x="4471416" y="0"/>
                  </a:lnTo>
                  <a:close/>
                </a:path>
              </a:pathLst>
            </a:custGeom>
            <a:solidFill>
              <a:srgbClr val="094E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20084" y="5265420"/>
              <a:ext cx="5255260" cy="0"/>
            </a:xfrm>
            <a:custGeom>
              <a:avLst/>
              <a:gdLst/>
              <a:ahLst/>
              <a:cxnLst/>
              <a:rect l="l" t="t" r="r" b="b"/>
              <a:pathLst>
                <a:path w="5255259">
                  <a:moveTo>
                    <a:pt x="0" y="0"/>
                  </a:moveTo>
                  <a:lnTo>
                    <a:pt x="5254751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529076" y="5175250"/>
            <a:ext cx="8826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67480" y="4678807"/>
            <a:ext cx="1473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67480" y="4182236"/>
            <a:ext cx="1473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67480" y="3685794"/>
            <a:ext cx="1473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30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67480" y="3189223"/>
            <a:ext cx="1473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40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67480" y="2692654"/>
            <a:ext cx="1473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50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67480" y="2196210"/>
            <a:ext cx="1473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60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64000" y="5342890"/>
            <a:ext cx="18923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Jan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30902" y="5342890"/>
            <a:ext cx="2095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Feb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43038" y="5342890"/>
            <a:ext cx="243204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442452" y="5342890"/>
            <a:ext cx="1981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Jun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059679" y="566013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25440" y="566013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F16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146928" y="5605678"/>
            <a:ext cx="58674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77825" algn="l"/>
              </a:tabLst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PM</a:t>
            </a:r>
            <a:r>
              <a:rPr sz="900" dirty="0">
                <a:solidFill>
                  <a:srgbClr val="585858"/>
                </a:solidFill>
                <a:latin typeface="Segoe UI"/>
                <a:cs typeface="Segoe UI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Dev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18632" y="566013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0DAF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24600" y="5660135"/>
            <a:ext cx="67310" cy="70485"/>
          </a:xfrm>
          <a:custGeom>
            <a:avLst/>
            <a:gdLst/>
            <a:ahLst/>
            <a:cxnLst/>
            <a:rect l="l" t="t" r="r" b="b"/>
            <a:pathLst>
              <a:path w="67310" h="70485">
                <a:moveTo>
                  <a:pt x="67055" y="0"/>
                </a:moveTo>
                <a:lnTo>
                  <a:pt x="0" y="0"/>
                </a:lnTo>
                <a:lnTo>
                  <a:pt x="0" y="70103"/>
                </a:lnTo>
                <a:lnTo>
                  <a:pt x="67055" y="70103"/>
                </a:lnTo>
                <a:lnTo>
                  <a:pt x="67055" y="0"/>
                </a:lnTo>
                <a:close/>
              </a:path>
            </a:pathLst>
          </a:custGeom>
          <a:solidFill>
            <a:srgbClr val="33A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798311" y="5342890"/>
            <a:ext cx="781050" cy="4273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Mar</a:t>
            </a:r>
            <a:endParaRPr sz="900">
              <a:latin typeface="Segoe UI"/>
              <a:cs typeface="Segoe UI"/>
            </a:endParaRPr>
          </a:p>
          <a:p>
            <a:pPr marL="120014">
              <a:lnSpc>
                <a:spcPct val="100000"/>
              </a:lnSpc>
              <a:spcBef>
                <a:spcPts val="990"/>
              </a:spcBef>
              <a:tabLst>
                <a:tab pos="625475" algn="l"/>
              </a:tabLst>
            </a:pPr>
            <a:r>
              <a:rPr sz="900" spc="-10" dirty="0">
                <a:solidFill>
                  <a:srgbClr val="585858"/>
                </a:solidFill>
                <a:latin typeface="Segoe UI"/>
                <a:cs typeface="Segoe UI"/>
              </a:rPr>
              <a:t>Tester</a:t>
            </a:r>
            <a:r>
              <a:rPr sz="900" dirty="0">
                <a:solidFill>
                  <a:srgbClr val="585858"/>
                </a:solidFill>
                <a:latin typeface="Segoe UI"/>
                <a:cs typeface="Segoe UI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BA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662928" y="5660135"/>
            <a:ext cx="67310" cy="70485"/>
          </a:xfrm>
          <a:custGeom>
            <a:avLst/>
            <a:gdLst/>
            <a:ahLst/>
            <a:cxnLst/>
            <a:rect l="l" t="t" r="r" b="b"/>
            <a:pathLst>
              <a:path w="67309" h="70485">
                <a:moveTo>
                  <a:pt x="67055" y="0"/>
                </a:moveTo>
                <a:lnTo>
                  <a:pt x="0" y="0"/>
                </a:lnTo>
                <a:lnTo>
                  <a:pt x="0" y="70103"/>
                </a:lnTo>
                <a:lnTo>
                  <a:pt x="67055" y="70103"/>
                </a:lnTo>
                <a:lnTo>
                  <a:pt x="67055" y="0"/>
                </a:lnTo>
                <a:close/>
              </a:path>
            </a:pathLst>
          </a:custGeom>
          <a:solidFill>
            <a:srgbClr val="FD9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42047" y="566013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094E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684391" y="5342890"/>
            <a:ext cx="829310" cy="4273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Apr</a:t>
            </a:r>
            <a:endParaRPr sz="900">
              <a:latin typeface="Segoe UI"/>
              <a:cs typeface="Segoe UI"/>
            </a:endParaRPr>
          </a:p>
          <a:p>
            <a:pPr marL="77470">
              <a:lnSpc>
                <a:spcPct val="100000"/>
              </a:lnSpc>
              <a:spcBef>
                <a:spcPts val="990"/>
              </a:spcBef>
              <a:tabLst>
                <a:tab pos="657860" algn="l"/>
              </a:tabLst>
            </a:pPr>
            <a:r>
              <a:rPr sz="900" spc="-10" dirty="0">
                <a:solidFill>
                  <a:srgbClr val="585858"/>
                </a:solidFill>
                <a:latin typeface="Segoe UI"/>
                <a:cs typeface="Segoe UI"/>
              </a:rPr>
              <a:t>Comtor</a:t>
            </a:r>
            <a:r>
              <a:rPr sz="900" dirty="0">
                <a:solidFill>
                  <a:srgbClr val="585858"/>
                </a:solidFill>
                <a:latin typeface="Segoe UI"/>
                <a:cs typeface="Segoe UI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Segoe UI"/>
                <a:cs typeface="Segoe UI"/>
              </a:rPr>
              <a:t>QA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66" name="object 66"/>
          <p:cNvSpPr txBox="1"/>
          <p:nvPr/>
        </p:nvSpPr>
        <p:spPr>
          <a:xfrm>
            <a:off x="1171143" y="1293639"/>
            <a:ext cx="8077834" cy="81216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95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Identify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types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quantities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resources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required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project.</a:t>
            </a:r>
            <a:endParaRPr sz="2000">
              <a:latin typeface="Segoe UI"/>
              <a:cs typeface="Segoe UI"/>
            </a:endParaRPr>
          </a:p>
          <a:p>
            <a:pPr marL="3935095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0000"/>
                </a:solidFill>
                <a:latin typeface="Segoe UI"/>
                <a:cs typeface="Segoe UI"/>
              </a:rPr>
              <a:t>Resource</a:t>
            </a:r>
            <a:r>
              <a:rPr sz="1800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Segoe UI"/>
                <a:cs typeface="Segoe UI"/>
              </a:rPr>
              <a:t>Histogram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3160776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6"/>
                </a:lnTo>
                <a:lnTo>
                  <a:pt x="0" y="573786"/>
                </a:lnTo>
                <a:lnTo>
                  <a:pt x="0" y="1721358"/>
                </a:lnTo>
                <a:lnTo>
                  <a:pt x="11005058" y="1721358"/>
                </a:lnTo>
                <a:lnTo>
                  <a:pt x="11005058" y="2295144"/>
                </a:lnTo>
                <a:lnTo>
                  <a:pt x="11618976" y="1147572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Acquire</a:t>
            </a:r>
            <a:r>
              <a:rPr spc="-40" dirty="0"/>
              <a:t> </a:t>
            </a:r>
            <a:r>
              <a:rPr spc="-10" dirty="0"/>
              <a:t>Resources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9705975" cy="8178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Acquire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Resources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obtaining</a:t>
            </a:r>
            <a:r>
              <a:rPr sz="2000" b="1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members,</a:t>
            </a:r>
            <a:r>
              <a:rPr sz="20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facilities,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equipment,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materials,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supplies,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10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other</a:t>
            </a:r>
            <a:r>
              <a:rPr sz="20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resources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necessary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spc="-9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complete</a:t>
            </a:r>
            <a:r>
              <a:rPr sz="20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work.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2700527"/>
            <a:ext cx="3066415" cy="3621404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5875" rIns="0" bIns="0" rtlCol="0">
            <a:spAutoFit/>
          </a:bodyPr>
          <a:lstStyle/>
          <a:p>
            <a:pPr marL="317500" indent="-22606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600">
              <a:latin typeface="Arial"/>
              <a:cs typeface="Arial"/>
            </a:endParaRPr>
          </a:p>
          <a:p>
            <a:pPr marL="92075" marR="477520" indent="226060">
              <a:lnSpc>
                <a:spcPts val="1730"/>
              </a:lnSpc>
              <a:spcBef>
                <a:spcPts val="700"/>
              </a:spcBef>
              <a:buAutoNum type="arabicPeriod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environmental factors</a:t>
            </a:r>
            <a:endParaRPr sz="1600">
              <a:latin typeface="Arial"/>
              <a:cs typeface="Arial"/>
            </a:endParaRPr>
          </a:p>
          <a:p>
            <a:pPr marL="92075" marR="661670" indent="226060">
              <a:lnSpc>
                <a:spcPts val="1730"/>
              </a:lnSpc>
              <a:spcBef>
                <a:spcPts val="670"/>
              </a:spcBef>
              <a:buAutoNum type="arabicPeriod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process assets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71" y="2706623"/>
            <a:ext cx="3115310" cy="3624579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7145" rIns="0" bIns="0" rtlCol="0">
            <a:spAutoFit/>
          </a:bodyPr>
          <a:lstStyle/>
          <a:p>
            <a:pPr marL="318770" indent="-22606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319405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endParaRPr sz="1600">
              <a:latin typeface="Arial"/>
              <a:cs typeface="Arial"/>
            </a:endParaRPr>
          </a:p>
          <a:p>
            <a:pPr marL="318770" indent="-22606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940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Interpersonal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endParaRPr sz="1600">
              <a:latin typeface="Arial"/>
              <a:cs typeface="Arial"/>
            </a:endParaRPr>
          </a:p>
          <a:p>
            <a:pPr marL="318770" indent="-22606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19405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Pre-assignment</a:t>
            </a:r>
            <a:endParaRPr sz="1600">
              <a:latin typeface="Arial"/>
              <a:cs typeface="Arial"/>
            </a:endParaRPr>
          </a:p>
          <a:p>
            <a:pPr marL="318770" indent="-22606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940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teams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2676144"/>
            <a:ext cx="3072765" cy="3636645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42545" rIns="0" bIns="0" rtlCol="0">
            <a:spAutoFit/>
          </a:bodyPr>
          <a:lstStyle/>
          <a:p>
            <a:pPr marL="317500" indent="-22606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endParaRPr sz="16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assignments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buAutoNum type="arabicPeriod" startAt="2"/>
              <a:tabLst>
                <a:tab pos="318135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 assignments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buAutoNum type="arabicPeriod" startAt="2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calendars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buAutoNum type="arabicPeriod" startAt="2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6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600">
              <a:latin typeface="Arial"/>
              <a:cs typeface="Arial"/>
            </a:endParaRPr>
          </a:p>
          <a:p>
            <a:pPr marL="318135" indent="-226695">
              <a:lnSpc>
                <a:spcPct val="100000"/>
              </a:lnSpc>
              <a:buAutoNum type="arabicPeriod" startAt="6"/>
              <a:tabLst>
                <a:tab pos="31877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buAutoNum type="arabicPeriod" startAt="6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environmental</a:t>
            </a:r>
            <a:endParaRPr sz="16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buAutoNum type="arabicPeriod" startAt="8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188464"/>
            <a:ext cx="306641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71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71" y="2176272"/>
            <a:ext cx="3115310" cy="50038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85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176272"/>
            <a:ext cx="307276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6520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76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Technique:</a:t>
            </a:r>
            <a:r>
              <a:rPr spc="-140" dirty="0"/>
              <a:t> </a:t>
            </a:r>
            <a:r>
              <a:rPr dirty="0"/>
              <a:t>Decision</a:t>
            </a:r>
            <a:r>
              <a:rPr spc="-100" dirty="0"/>
              <a:t> </a:t>
            </a:r>
            <a:r>
              <a:rPr spc="-10" dirty="0"/>
              <a:t>Making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136777"/>
            <a:ext cx="9716770" cy="47764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490"/>
              </a:spcBef>
              <a:buClr>
                <a:srgbClr val="0D69AE"/>
              </a:buClr>
              <a:buSzPct val="11875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400" dirty="0">
                <a:latin typeface="Segoe UI"/>
                <a:cs typeface="Segoe UI"/>
              </a:rPr>
              <a:t>Criteria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are</a:t>
            </a:r>
            <a:r>
              <a:rPr sz="2400" spc="-4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developed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and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used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to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rate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or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score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potential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resources:</a:t>
            </a:r>
            <a:endParaRPr sz="240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95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spc="-10" dirty="0">
                <a:latin typeface="Segoe UI"/>
                <a:cs typeface="Segoe UI"/>
              </a:rPr>
              <a:t>Availability</a:t>
            </a:r>
            <a:endParaRPr sz="200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30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spc="-20" dirty="0">
                <a:latin typeface="Segoe UI"/>
                <a:cs typeface="Segoe UI"/>
              </a:rPr>
              <a:t>Cost</a:t>
            </a:r>
            <a:endParaRPr sz="200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30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spc="-10" dirty="0">
                <a:latin typeface="Segoe UI"/>
                <a:cs typeface="Segoe UI"/>
              </a:rPr>
              <a:t>Ability</a:t>
            </a:r>
            <a:endParaRPr sz="200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05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spc="-10" dirty="0">
                <a:latin typeface="Segoe UI"/>
                <a:cs typeface="Segoe UI"/>
              </a:rPr>
              <a:t>Experience</a:t>
            </a:r>
            <a:endParaRPr sz="200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30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spc="-10" dirty="0">
                <a:latin typeface="Segoe UI"/>
                <a:cs typeface="Segoe UI"/>
              </a:rPr>
              <a:t>Knowledge</a:t>
            </a:r>
            <a:endParaRPr sz="200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30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spc="-10" dirty="0">
                <a:latin typeface="Segoe UI"/>
                <a:cs typeface="Segoe UI"/>
              </a:rPr>
              <a:t>Skills</a:t>
            </a:r>
            <a:endParaRPr sz="200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05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spc="-10" dirty="0">
                <a:latin typeface="Segoe UI"/>
                <a:cs typeface="Segoe UI"/>
              </a:rPr>
              <a:t>Attitude</a:t>
            </a:r>
            <a:endParaRPr sz="200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30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dirty="0">
                <a:latin typeface="Segoe UI"/>
                <a:cs typeface="Segoe UI"/>
              </a:rPr>
              <a:t>International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factors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8840" y="1923288"/>
            <a:ext cx="4203192" cy="41727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4048125" cy="6815455"/>
            <a:chOff x="0" y="0"/>
            <a:chExt cx="4048125" cy="6815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4038600" cy="3919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4038600" cy="4020820"/>
            </a:xfrm>
            <a:custGeom>
              <a:avLst/>
              <a:gdLst/>
              <a:ahLst/>
              <a:cxnLst/>
              <a:rect l="l" t="t" r="r" b="b"/>
              <a:pathLst>
                <a:path w="4038600" h="4020820">
                  <a:moveTo>
                    <a:pt x="4038600" y="0"/>
                  </a:moveTo>
                  <a:lnTo>
                    <a:pt x="0" y="0"/>
                  </a:lnTo>
                  <a:lnTo>
                    <a:pt x="0" y="3175127"/>
                  </a:lnTo>
                  <a:lnTo>
                    <a:pt x="4038600" y="4020312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6095"/>
              <a:ext cx="3593592" cy="52395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10" name="object 10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8768" y="710006"/>
            <a:ext cx="21101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z="4400" spc="-60" dirty="0">
                <a:solidFill>
                  <a:srgbClr val="FFFFFF"/>
                </a:solidFill>
              </a:rPr>
              <a:t>Table</a:t>
            </a:r>
            <a:r>
              <a:rPr sz="4400" spc="-225" dirty="0">
                <a:solidFill>
                  <a:srgbClr val="FFFFFF"/>
                </a:solidFill>
              </a:rPr>
              <a:t> </a:t>
            </a:r>
            <a:r>
              <a:rPr sz="4400" spc="-25" dirty="0">
                <a:solidFill>
                  <a:srgbClr val="FFFFFF"/>
                </a:solidFill>
              </a:rPr>
              <a:t>of </a:t>
            </a:r>
            <a:r>
              <a:rPr sz="4400" spc="-10" dirty="0">
                <a:solidFill>
                  <a:srgbClr val="FFFFFF"/>
                </a:solidFill>
              </a:rPr>
              <a:t>content</a:t>
            </a:r>
            <a:endParaRPr sz="4400"/>
          </a:p>
        </p:txBody>
      </p:sp>
      <p:grpSp>
        <p:nvGrpSpPr>
          <p:cNvPr id="20" name="object 20"/>
          <p:cNvGrpSpPr/>
          <p:nvPr/>
        </p:nvGrpSpPr>
        <p:grpSpPr>
          <a:xfrm>
            <a:off x="4645152" y="573023"/>
            <a:ext cx="6623684" cy="417830"/>
            <a:chOff x="4645152" y="573023"/>
            <a:chExt cx="6623684" cy="417830"/>
          </a:xfrm>
        </p:grpSpPr>
        <p:sp>
          <p:nvSpPr>
            <p:cNvPr id="21" name="object 21"/>
            <p:cNvSpPr/>
            <p:nvPr/>
          </p:nvSpPr>
          <p:spPr>
            <a:xfrm>
              <a:off x="4651248" y="579119"/>
              <a:ext cx="6611620" cy="405765"/>
            </a:xfrm>
            <a:custGeom>
              <a:avLst/>
              <a:gdLst/>
              <a:ahLst/>
              <a:cxnLst/>
              <a:rect l="l" t="t" r="r" b="b"/>
              <a:pathLst>
                <a:path w="6611620" h="405765">
                  <a:moveTo>
                    <a:pt x="6543548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3"/>
                  </a:lnTo>
                  <a:lnTo>
                    <a:pt x="6543548" y="405383"/>
                  </a:lnTo>
                  <a:lnTo>
                    <a:pt x="6569856" y="400077"/>
                  </a:lnTo>
                  <a:lnTo>
                    <a:pt x="6591331" y="385603"/>
                  </a:lnTo>
                  <a:lnTo>
                    <a:pt x="6605805" y="364128"/>
                  </a:lnTo>
                  <a:lnTo>
                    <a:pt x="6611111" y="337819"/>
                  </a:lnTo>
                  <a:lnTo>
                    <a:pt x="6611111" y="67563"/>
                  </a:lnTo>
                  <a:lnTo>
                    <a:pt x="6605805" y="41255"/>
                  </a:lnTo>
                  <a:lnTo>
                    <a:pt x="6591331" y="19780"/>
                  </a:lnTo>
                  <a:lnTo>
                    <a:pt x="6569856" y="5306"/>
                  </a:lnTo>
                  <a:lnTo>
                    <a:pt x="6543548" y="0"/>
                  </a:lnTo>
                  <a:close/>
                </a:path>
              </a:pathLst>
            </a:custGeom>
            <a:solidFill>
              <a:srgbClr val="0D69A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51248" y="579119"/>
              <a:ext cx="6611620" cy="405765"/>
            </a:xfrm>
            <a:custGeom>
              <a:avLst/>
              <a:gdLst/>
              <a:ahLst/>
              <a:cxnLst/>
              <a:rect l="l" t="t" r="r" b="b"/>
              <a:pathLst>
                <a:path w="6611620" h="405765">
                  <a:moveTo>
                    <a:pt x="0" y="67563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3" y="0"/>
                  </a:lnTo>
                  <a:lnTo>
                    <a:pt x="6543548" y="0"/>
                  </a:lnTo>
                  <a:lnTo>
                    <a:pt x="6569856" y="5306"/>
                  </a:lnTo>
                  <a:lnTo>
                    <a:pt x="6591331" y="19780"/>
                  </a:lnTo>
                  <a:lnTo>
                    <a:pt x="6605805" y="41255"/>
                  </a:lnTo>
                  <a:lnTo>
                    <a:pt x="6611111" y="67563"/>
                  </a:lnTo>
                  <a:lnTo>
                    <a:pt x="6611111" y="337819"/>
                  </a:lnTo>
                  <a:lnTo>
                    <a:pt x="6605805" y="364128"/>
                  </a:lnTo>
                  <a:lnTo>
                    <a:pt x="6591331" y="385603"/>
                  </a:lnTo>
                  <a:lnTo>
                    <a:pt x="6569856" y="400077"/>
                  </a:lnTo>
                  <a:lnTo>
                    <a:pt x="6543548" y="405383"/>
                  </a:lnTo>
                  <a:lnTo>
                    <a:pt x="67563" y="405383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19"/>
                  </a:lnTo>
                  <a:lnTo>
                    <a:pt x="0" y="6756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17541" y="507876"/>
            <a:ext cx="3603625" cy="11303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Why</a:t>
            </a:r>
            <a:r>
              <a:rPr sz="15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Do</a:t>
            </a:r>
            <a:r>
              <a:rPr sz="15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5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Need</a:t>
            </a:r>
            <a:r>
              <a:rPr sz="15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Segoe UI"/>
                <a:cs typeface="Segoe UI"/>
              </a:rPr>
              <a:t>Resource</a:t>
            </a:r>
            <a:r>
              <a:rPr sz="15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Segoe UI"/>
                <a:cs typeface="Segoe UI"/>
              </a:rPr>
              <a:t>Management?</a:t>
            </a:r>
            <a:endParaRPr sz="1500">
              <a:latin typeface="Segoe UI"/>
              <a:cs typeface="Segoe UI"/>
            </a:endParaRPr>
          </a:p>
          <a:p>
            <a:pPr marL="261620" indent="-116205">
              <a:lnSpc>
                <a:spcPct val="100000"/>
              </a:lnSpc>
              <a:spcBef>
                <a:spcPts val="850"/>
              </a:spcBef>
              <a:buChar char="•"/>
              <a:tabLst>
                <a:tab pos="261620" algn="l"/>
              </a:tabLst>
            </a:pPr>
            <a:r>
              <a:rPr sz="1200" dirty="0">
                <a:latin typeface="Segoe UI"/>
                <a:cs typeface="Segoe UI"/>
              </a:rPr>
              <a:t>Advantage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of</a:t>
            </a:r>
            <a:r>
              <a:rPr sz="1200" spc="-6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Resource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Management</a:t>
            </a:r>
            <a:endParaRPr sz="1200">
              <a:latin typeface="Segoe UI"/>
              <a:cs typeface="Segoe UI"/>
            </a:endParaRPr>
          </a:p>
          <a:p>
            <a:pPr marL="261620" indent="-116205">
              <a:lnSpc>
                <a:spcPct val="100000"/>
              </a:lnSpc>
              <a:spcBef>
                <a:spcPts val="310"/>
              </a:spcBef>
              <a:buChar char="•"/>
              <a:tabLst>
                <a:tab pos="261620" algn="l"/>
              </a:tabLst>
            </a:pPr>
            <a:r>
              <a:rPr sz="1200" dirty="0">
                <a:latin typeface="Segoe UI"/>
                <a:cs typeface="Segoe UI"/>
              </a:rPr>
              <a:t>Consequence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of</a:t>
            </a:r>
            <a:r>
              <a:rPr sz="1200" spc="-6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Poor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Resource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Management</a:t>
            </a:r>
            <a:endParaRPr sz="1200">
              <a:latin typeface="Segoe UI"/>
              <a:cs typeface="Segoe UI"/>
            </a:endParaRPr>
          </a:p>
          <a:p>
            <a:pPr marL="261620" indent="-116205">
              <a:lnSpc>
                <a:spcPct val="100000"/>
              </a:lnSpc>
              <a:spcBef>
                <a:spcPts val="340"/>
              </a:spcBef>
              <a:buChar char="•"/>
              <a:tabLst>
                <a:tab pos="261620" algn="l"/>
              </a:tabLst>
            </a:pPr>
            <a:r>
              <a:rPr sz="1200" dirty="0">
                <a:latin typeface="Segoe UI"/>
                <a:cs typeface="Segoe UI"/>
              </a:rPr>
              <a:t>Case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study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45152" y="1645920"/>
            <a:ext cx="6623684" cy="396240"/>
            <a:chOff x="4645152" y="1645920"/>
            <a:chExt cx="6623684" cy="396240"/>
          </a:xfrm>
        </p:grpSpPr>
        <p:sp>
          <p:nvSpPr>
            <p:cNvPr id="25" name="object 25"/>
            <p:cNvSpPr/>
            <p:nvPr/>
          </p:nvSpPr>
          <p:spPr>
            <a:xfrm>
              <a:off x="4651248" y="1652016"/>
              <a:ext cx="6611620" cy="384175"/>
            </a:xfrm>
            <a:custGeom>
              <a:avLst/>
              <a:gdLst/>
              <a:ahLst/>
              <a:cxnLst/>
              <a:rect l="l" t="t" r="r" b="b"/>
              <a:pathLst>
                <a:path w="6611620" h="384175">
                  <a:moveTo>
                    <a:pt x="6547104" y="0"/>
                  </a:moveTo>
                  <a:lnTo>
                    <a:pt x="64007" y="0"/>
                  </a:lnTo>
                  <a:lnTo>
                    <a:pt x="39112" y="5036"/>
                  </a:lnTo>
                  <a:lnTo>
                    <a:pt x="18764" y="18764"/>
                  </a:lnTo>
                  <a:lnTo>
                    <a:pt x="5036" y="39112"/>
                  </a:lnTo>
                  <a:lnTo>
                    <a:pt x="0" y="64008"/>
                  </a:lnTo>
                  <a:lnTo>
                    <a:pt x="0" y="320039"/>
                  </a:lnTo>
                  <a:lnTo>
                    <a:pt x="5036" y="344935"/>
                  </a:lnTo>
                  <a:lnTo>
                    <a:pt x="18764" y="365283"/>
                  </a:lnTo>
                  <a:lnTo>
                    <a:pt x="39112" y="379011"/>
                  </a:lnTo>
                  <a:lnTo>
                    <a:pt x="64007" y="384048"/>
                  </a:lnTo>
                  <a:lnTo>
                    <a:pt x="6547104" y="384048"/>
                  </a:lnTo>
                  <a:lnTo>
                    <a:pt x="6571999" y="379011"/>
                  </a:lnTo>
                  <a:lnTo>
                    <a:pt x="6592347" y="365283"/>
                  </a:lnTo>
                  <a:lnTo>
                    <a:pt x="6606075" y="344935"/>
                  </a:lnTo>
                  <a:lnTo>
                    <a:pt x="6611111" y="320039"/>
                  </a:lnTo>
                  <a:lnTo>
                    <a:pt x="6611111" y="64008"/>
                  </a:lnTo>
                  <a:lnTo>
                    <a:pt x="6606075" y="39112"/>
                  </a:lnTo>
                  <a:lnTo>
                    <a:pt x="6592347" y="18764"/>
                  </a:lnTo>
                  <a:lnTo>
                    <a:pt x="6571999" y="5036"/>
                  </a:lnTo>
                  <a:lnTo>
                    <a:pt x="6547104" y="0"/>
                  </a:lnTo>
                  <a:close/>
                </a:path>
              </a:pathLst>
            </a:custGeom>
            <a:solidFill>
              <a:srgbClr val="0D69AE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51248" y="1652016"/>
              <a:ext cx="6611620" cy="384175"/>
            </a:xfrm>
            <a:custGeom>
              <a:avLst/>
              <a:gdLst/>
              <a:ahLst/>
              <a:cxnLst/>
              <a:rect l="l" t="t" r="r" b="b"/>
              <a:pathLst>
                <a:path w="6611620" h="384175">
                  <a:moveTo>
                    <a:pt x="0" y="64008"/>
                  </a:moveTo>
                  <a:lnTo>
                    <a:pt x="5036" y="39112"/>
                  </a:lnTo>
                  <a:lnTo>
                    <a:pt x="18764" y="18764"/>
                  </a:lnTo>
                  <a:lnTo>
                    <a:pt x="39112" y="5036"/>
                  </a:lnTo>
                  <a:lnTo>
                    <a:pt x="64007" y="0"/>
                  </a:lnTo>
                  <a:lnTo>
                    <a:pt x="6547104" y="0"/>
                  </a:lnTo>
                  <a:lnTo>
                    <a:pt x="6571999" y="5036"/>
                  </a:lnTo>
                  <a:lnTo>
                    <a:pt x="6592347" y="18764"/>
                  </a:lnTo>
                  <a:lnTo>
                    <a:pt x="6606075" y="39112"/>
                  </a:lnTo>
                  <a:lnTo>
                    <a:pt x="6611111" y="64008"/>
                  </a:lnTo>
                  <a:lnTo>
                    <a:pt x="6611111" y="320039"/>
                  </a:lnTo>
                  <a:lnTo>
                    <a:pt x="6606075" y="344935"/>
                  </a:lnTo>
                  <a:lnTo>
                    <a:pt x="6592347" y="365283"/>
                  </a:lnTo>
                  <a:lnTo>
                    <a:pt x="6571999" y="379011"/>
                  </a:lnTo>
                  <a:lnTo>
                    <a:pt x="6547104" y="384048"/>
                  </a:lnTo>
                  <a:lnTo>
                    <a:pt x="64007" y="384048"/>
                  </a:lnTo>
                  <a:lnTo>
                    <a:pt x="39112" y="379011"/>
                  </a:lnTo>
                  <a:lnTo>
                    <a:pt x="18764" y="365283"/>
                  </a:lnTo>
                  <a:lnTo>
                    <a:pt x="5036" y="344935"/>
                  </a:lnTo>
                  <a:lnTo>
                    <a:pt x="0" y="320039"/>
                  </a:lnTo>
                  <a:lnTo>
                    <a:pt x="0" y="64008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16526" y="1582572"/>
            <a:ext cx="2728595" cy="66167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What</a:t>
            </a:r>
            <a:r>
              <a:rPr sz="15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5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Segoe UI"/>
                <a:cs typeface="Segoe UI"/>
              </a:rPr>
              <a:t>Resource</a:t>
            </a:r>
            <a:r>
              <a:rPr sz="15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Segoe UI"/>
                <a:cs typeface="Segoe UI"/>
              </a:rPr>
              <a:t>Management?</a:t>
            </a:r>
            <a:endParaRPr sz="1500">
              <a:latin typeface="Segoe UI"/>
              <a:cs typeface="Segoe UI"/>
            </a:endParaRPr>
          </a:p>
          <a:p>
            <a:pPr marL="262255" indent="-116839">
              <a:lnSpc>
                <a:spcPct val="100000"/>
              </a:lnSpc>
              <a:spcBef>
                <a:spcPts val="780"/>
              </a:spcBef>
              <a:buChar char="•"/>
              <a:tabLst>
                <a:tab pos="262890" algn="l"/>
              </a:tabLst>
            </a:pPr>
            <a:r>
              <a:rPr sz="1200" dirty="0">
                <a:latin typeface="Segoe UI"/>
                <a:cs typeface="Segoe UI"/>
              </a:rPr>
              <a:t>Resource</a:t>
            </a:r>
            <a:r>
              <a:rPr sz="1200" spc="-7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Management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Overview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45152" y="2279904"/>
            <a:ext cx="6623684" cy="399415"/>
            <a:chOff x="4645152" y="2279904"/>
            <a:chExt cx="6623684" cy="399415"/>
          </a:xfrm>
        </p:grpSpPr>
        <p:sp>
          <p:nvSpPr>
            <p:cNvPr id="29" name="object 29"/>
            <p:cNvSpPr/>
            <p:nvPr/>
          </p:nvSpPr>
          <p:spPr>
            <a:xfrm>
              <a:off x="4651248" y="2286000"/>
              <a:ext cx="6611620" cy="387350"/>
            </a:xfrm>
            <a:custGeom>
              <a:avLst/>
              <a:gdLst/>
              <a:ahLst/>
              <a:cxnLst/>
              <a:rect l="l" t="t" r="r" b="b"/>
              <a:pathLst>
                <a:path w="6611620" h="387350">
                  <a:moveTo>
                    <a:pt x="6546596" y="0"/>
                  </a:moveTo>
                  <a:lnTo>
                    <a:pt x="64515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5"/>
                  </a:lnTo>
                  <a:lnTo>
                    <a:pt x="0" y="322579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5" y="387096"/>
                  </a:lnTo>
                  <a:lnTo>
                    <a:pt x="6546596" y="387096"/>
                  </a:lnTo>
                  <a:lnTo>
                    <a:pt x="6571732" y="382033"/>
                  </a:lnTo>
                  <a:lnTo>
                    <a:pt x="6592236" y="368220"/>
                  </a:lnTo>
                  <a:lnTo>
                    <a:pt x="6606049" y="347716"/>
                  </a:lnTo>
                  <a:lnTo>
                    <a:pt x="6611111" y="322579"/>
                  </a:lnTo>
                  <a:lnTo>
                    <a:pt x="6611111" y="64515"/>
                  </a:lnTo>
                  <a:lnTo>
                    <a:pt x="6606049" y="39379"/>
                  </a:lnTo>
                  <a:lnTo>
                    <a:pt x="6592236" y="18875"/>
                  </a:lnTo>
                  <a:lnTo>
                    <a:pt x="6571732" y="5062"/>
                  </a:lnTo>
                  <a:lnTo>
                    <a:pt x="6546596" y="0"/>
                  </a:lnTo>
                  <a:close/>
                </a:path>
              </a:pathLst>
            </a:custGeom>
            <a:solidFill>
              <a:srgbClr val="0D69AE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51248" y="2286000"/>
              <a:ext cx="6611620" cy="387350"/>
            </a:xfrm>
            <a:custGeom>
              <a:avLst/>
              <a:gdLst/>
              <a:ahLst/>
              <a:cxnLst/>
              <a:rect l="l" t="t" r="r" b="b"/>
              <a:pathLst>
                <a:path w="6611620" h="387350">
                  <a:moveTo>
                    <a:pt x="0" y="64515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5" y="0"/>
                  </a:lnTo>
                  <a:lnTo>
                    <a:pt x="6546596" y="0"/>
                  </a:lnTo>
                  <a:lnTo>
                    <a:pt x="6571732" y="5062"/>
                  </a:lnTo>
                  <a:lnTo>
                    <a:pt x="6592236" y="18875"/>
                  </a:lnTo>
                  <a:lnTo>
                    <a:pt x="6606049" y="39379"/>
                  </a:lnTo>
                  <a:lnTo>
                    <a:pt x="6611111" y="64515"/>
                  </a:lnTo>
                  <a:lnTo>
                    <a:pt x="6611111" y="322579"/>
                  </a:lnTo>
                  <a:lnTo>
                    <a:pt x="6606049" y="347716"/>
                  </a:lnTo>
                  <a:lnTo>
                    <a:pt x="6592236" y="368220"/>
                  </a:lnTo>
                  <a:lnTo>
                    <a:pt x="6571732" y="382033"/>
                  </a:lnTo>
                  <a:lnTo>
                    <a:pt x="6546596" y="387096"/>
                  </a:lnTo>
                  <a:lnTo>
                    <a:pt x="64515" y="387096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79"/>
                  </a:lnTo>
                  <a:lnTo>
                    <a:pt x="0" y="6451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645152" y="4032503"/>
            <a:ext cx="6623684" cy="826135"/>
            <a:chOff x="4645152" y="4032503"/>
            <a:chExt cx="6623684" cy="826135"/>
          </a:xfrm>
        </p:grpSpPr>
        <p:sp>
          <p:nvSpPr>
            <p:cNvPr id="32" name="object 32"/>
            <p:cNvSpPr/>
            <p:nvPr/>
          </p:nvSpPr>
          <p:spPr>
            <a:xfrm>
              <a:off x="4651248" y="4038599"/>
              <a:ext cx="6611620" cy="387350"/>
            </a:xfrm>
            <a:custGeom>
              <a:avLst/>
              <a:gdLst/>
              <a:ahLst/>
              <a:cxnLst/>
              <a:rect l="l" t="t" r="r" b="b"/>
              <a:pathLst>
                <a:path w="6611620" h="387350">
                  <a:moveTo>
                    <a:pt x="6546596" y="0"/>
                  </a:moveTo>
                  <a:lnTo>
                    <a:pt x="64515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6"/>
                  </a:lnTo>
                  <a:lnTo>
                    <a:pt x="0" y="322580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5" y="387095"/>
                  </a:lnTo>
                  <a:lnTo>
                    <a:pt x="6546596" y="387095"/>
                  </a:lnTo>
                  <a:lnTo>
                    <a:pt x="6571732" y="382033"/>
                  </a:lnTo>
                  <a:lnTo>
                    <a:pt x="6592236" y="368220"/>
                  </a:lnTo>
                  <a:lnTo>
                    <a:pt x="6606049" y="347716"/>
                  </a:lnTo>
                  <a:lnTo>
                    <a:pt x="6611111" y="322580"/>
                  </a:lnTo>
                  <a:lnTo>
                    <a:pt x="6611111" y="64516"/>
                  </a:lnTo>
                  <a:lnTo>
                    <a:pt x="6606049" y="39379"/>
                  </a:lnTo>
                  <a:lnTo>
                    <a:pt x="6592236" y="18875"/>
                  </a:lnTo>
                  <a:lnTo>
                    <a:pt x="6571732" y="5062"/>
                  </a:lnTo>
                  <a:lnTo>
                    <a:pt x="6546596" y="0"/>
                  </a:lnTo>
                  <a:close/>
                </a:path>
              </a:pathLst>
            </a:custGeom>
            <a:solidFill>
              <a:srgbClr val="0D69A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51248" y="4038599"/>
              <a:ext cx="6611620" cy="387350"/>
            </a:xfrm>
            <a:custGeom>
              <a:avLst/>
              <a:gdLst/>
              <a:ahLst/>
              <a:cxnLst/>
              <a:rect l="l" t="t" r="r" b="b"/>
              <a:pathLst>
                <a:path w="6611620" h="387350">
                  <a:moveTo>
                    <a:pt x="0" y="64516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5" y="0"/>
                  </a:lnTo>
                  <a:lnTo>
                    <a:pt x="6546596" y="0"/>
                  </a:lnTo>
                  <a:lnTo>
                    <a:pt x="6571732" y="5062"/>
                  </a:lnTo>
                  <a:lnTo>
                    <a:pt x="6592236" y="18875"/>
                  </a:lnTo>
                  <a:lnTo>
                    <a:pt x="6606049" y="39379"/>
                  </a:lnTo>
                  <a:lnTo>
                    <a:pt x="6611111" y="64516"/>
                  </a:lnTo>
                  <a:lnTo>
                    <a:pt x="6611111" y="322580"/>
                  </a:lnTo>
                  <a:lnTo>
                    <a:pt x="6606049" y="347716"/>
                  </a:lnTo>
                  <a:lnTo>
                    <a:pt x="6592236" y="368220"/>
                  </a:lnTo>
                  <a:lnTo>
                    <a:pt x="6571732" y="382033"/>
                  </a:lnTo>
                  <a:lnTo>
                    <a:pt x="6546596" y="387095"/>
                  </a:lnTo>
                  <a:lnTo>
                    <a:pt x="64515" y="387095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80"/>
                  </a:lnTo>
                  <a:lnTo>
                    <a:pt x="0" y="6451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51248" y="4468367"/>
              <a:ext cx="6611620" cy="384175"/>
            </a:xfrm>
            <a:custGeom>
              <a:avLst/>
              <a:gdLst/>
              <a:ahLst/>
              <a:cxnLst/>
              <a:rect l="l" t="t" r="r" b="b"/>
              <a:pathLst>
                <a:path w="6611620" h="384175">
                  <a:moveTo>
                    <a:pt x="6547104" y="0"/>
                  </a:moveTo>
                  <a:lnTo>
                    <a:pt x="64007" y="0"/>
                  </a:lnTo>
                  <a:lnTo>
                    <a:pt x="39112" y="5036"/>
                  </a:lnTo>
                  <a:lnTo>
                    <a:pt x="18764" y="18764"/>
                  </a:lnTo>
                  <a:lnTo>
                    <a:pt x="5036" y="39112"/>
                  </a:lnTo>
                  <a:lnTo>
                    <a:pt x="0" y="64007"/>
                  </a:lnTo>
                  <a:lnTo>
                    <a:pt x="0" y="320039"/>
                  </a:lnTo>
                  <a:lnTo>
                    <a:pt x="5036" y="344935"/>
                  </a:lnTo>
                  <a:lnTo>
                    <a:pt x="18764" y="365283"/>
                  </a:lnTo>
                  <a:lnTo>
                    <a:pt x="39112" y="379011"/>
                  </a:lnTo>
                  <a:lnTo>
                    <a:pt x="64007" y="384047"/>
                  </a:lnTo>
                  <a:lnTo>
                    <a:pt x="6547104" y="384047"/>
                  </a:lnTo>
                  <a:lnTo>
                    <a:pt x="6571999" y="379011"/>
                  </a:lnTo>
                  <a:lnTo>
                    <a:pt x="6592347" y="365283"/>
                  </a:lnTo>
                  <a:lnTo>
                    <a:pt x="6606075" y="344935"/>
                  </a:lnTo>
                  <a:lnTo>
                    <a:pt x="6611111" y="320039"/>
                  </a:lnTo>
                  <a:lnTo>
                    <a:pt x="6611111" y="64007"/>
                  </a:lnTo>
                  <a:lnTo>
                    <a:pt x="6606075" y="39112"/>
                  </a:lnTo>
                  <a:lnTo>
                    <a:pt x="6592347" y="18764"/>
                  </a:lnTo>
                  <a:lnTo>
                    <a:pt x="6571999" y="5036"/>
                  </a:lnTo>
                  <a:lnTo>
                    <a:pt x="6547104" y="0"/>
                  </a:lnTo>
                  <a:close/>
                </a:path>
              </a:pathLst>
            </a:custGeom>
            <a:solidFill>
              <a:srgbClr val="0D69A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51248" y="4468367"/>
              <a:ext cx="6611620" cy="384175"/>
            </a:xfrm>
            <a:custGeom>
              <a:avLst/>
              <a:gdLst/>
              <a:ahLst/>
              <a:cxnLst/>
              <a:rect l="l" t="t" r="r" b="b"/>
              <a:pathLst>
                <a:path w="6611620" h="384175">
                  <a:moveTo>
                    <a:pt x="0" y="64007"/>
                  </a:moveTo>
                  <a:lnTo>
                    <a:pt x="5036" y="39112"/>
                  </a:lnTo>
                  <a:lnTo>
                    <a:pt x="18764" y="18764"/>
                  </a:lnTo>
                  <a:lnTo>
                    <a:pt x="39112" y="5036"/>
                  </a:lnTo>
                  <a:lnTo>
                    <a:pt x="64007" y="0"/>
                  </a:lnTo>
                  <a:lnTo>
                    <a:pt x="6547104" y="0"/>
                  </a:lnTo>
                  <a:lnTo>
                    <a:pt x="6571999" y="5036"/>
                  </a:lnTo>
                  <a:lnTo>
                    <a:pt x="6592347" y="18764"/>
                  </a:lnTo>
                  <a:lnTo>
                    <a:pt x="6606075" y="39112"/>
                  </a:lnTo>
                  <a:lnTo>
                    <a:pt x="6611111" y="64007"/>
                  </a:lnTo>
                  <a:lnTo>
                    <a:pt x="6611111" y="320039"/>
                  </a:lnTo>
                  <a:lnTo>
                    <a:pt x="6606075" y="344935"/>
                  </a:lnTo>
                  <a:lnTo>
                    <a:pt x="6592347" y="365283"/>
                  </a:lnTo>
                  <a:lnTo>
                    <a:pt x="6571999" y="379011"/>
                  </a:lnTo>
                  <a:lnTo>
                    <a:pt x="6547104" y="384047"/>
                  </a:lnTo>
                  <a:lnTo>
                    <a:pt x="64007" y="384047"/>
                  </a:lnTo>
                  <a:lnTo>
                    <a:pt x="39112" y="379011"/>
                  </a:lnTo>
                  <a:lnTo>
                    <a:pt x="18764" y="365283"/>
                  </a:lnTo>
                  <a:lnTo>
                    <a:pt x="5036" y="344935"/>
                  </a:lnTo>
                  <a:lnTo>
                    <a:pt x="0" y="320039"/>
                  </a:lnTo>
                  <a:lnTo>
                    <a:pt x="0" y="64007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716526" y="2216813"/>
            <a:ext cx="2673985" cy="25628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How</a:t>
            </a:r>
            <a:r>
              <a:rPr sz="15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Do</a:t>
            </a:r>
            <a:r>
              <a:rPr sz="15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5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Manage</a:t>
            </a:r>
            <a:r>
              <a:rPr sz="15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Segoe UI"/>
                <a:cs typeface="Segoe UI"/>
              </a:rPr>
              <a:t>Resource?</a:t>
            </a:r>
            <a:endParaRPr sz="1500">
              <a:latin typeface="Segoe UI"/>
              <a:cs typeface="Segoe UI"/>
            </a:endParaRPr>
          </a:p>
          <a:p>
            <a:pPr marL="262255" indent="-116839">
              <a:lnSpc>
                <a:spcPct val="100000"/>
              </a:lnSpc>
              <a:spcBef>
                <a:spcPts val="780"/>
              </a:spcBef>
              <a:buChar char="•"/>
              <a:tabLst>
                <a:tab pos="262890" algn="l"/>
              </a:tabLst>
            </a:pPr>
            <a:r>
              <a:rPr sz="1200" dirty="0">
                <a:latin typeface="Segoe UI"/>
                <a:cs typeface="Segoe UI"/>
              </a:rPr>
              <a:t>Plan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Resource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Management</a:t>
            </a:r>
            <a:endParaRPr sz="1200">
              <a:latin typeface="Segoe UI"/>
              <a:cs typeface="Segoe UI"/>
            </a:endParaRPr>
          </a:p>
          <a:p>
            <a:pPr marL="262255" indent="-116839">
              <a:lnSpc>
                <a:spcPct val="100000"/>
              </a:lnSpc>
              <a:spcBef>
                <a:spcPts val="310"/>
              </a:spcBef>
              <a:buChar char="•"/>
              <a:tabLst>
                <a:tab pos="262890" algn="l"/>
              </a:tabLst>
            </a:pPr>
            <a:r>
              <a:rPr sz="1200" dirty="0">
                <a:latin typeface="Segoe UI"/>
                <a:cs typeface="Segoe UI"/>
              </a:rPr>
              <a:t>Estimate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Activity</a:t>
            </a:r>
            <a:r>
              <a:rPr sz="1200" spc="-10" dirty="0">
                <a:latin typeface="Segoe UI"/>
                <a:cs typeface="Segoe UI"/>
              </a:rPr>
              <a:t> Resource</a:t>
            </a:r>
            <a:endParaRPr sz="1200">
              <a:latin typeface="Segoe UI"/>
              <a:cs typeface="Segoe UI"/>
            </a:endParaRPr>
          </a:p>
          <a:p>
            <a:pPr marL="262255" indent="-116839">
              <a:lnSpc>
                <a:spcPct val="100000"/>
              </a:lnSpc>
              <a:spcBef>
                <a:spcPts val="340"/>
              </a:spcBef>
              <a:buChar char="•"/>
              <a:tabLst>
                <a:tab pos="262890" algn="l"/>
              </a:tabLst>
            </a:pPr>
            <a:r>
              <a:rPr sz="1200" dirty="0">
                <a:latin typeface="Segoe UI"/>
                <a:cs typeface="Segoe UI"/>
              </a:rPr>
              <a:t>Acquire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Resources</a:t>
            </a:r>
            <a:endParaRPr sz="1200">
              <a:latin typeface="Segoe UI"/>
              <a:cs typeface="Segoe UI"/>
            </a:endParaRPr>
          </a:p>
          <a:p>
            <a:pPr marL="262255" indent="-116839">
              <a:lnSpc>
                <a:spcPct val="100000"/>
              </a:lnSpc>
              <a:spcBef>
                <a:spcPts val="315"/>
              </a:spcBef>
              <a:buChar char="•"/>
              <a:tabLst>
                <a:tab pos="262890" algn="l"/>
              </a:tabLst>
            </a:pPr>
            <a:r>
              <a:rPr sz="1200" dirty="0">
                <a:latin typeface="Segoe UI"/>
                <a:cs typeface="Segoe UI"/>
              </a:rPr>
              <a:t>Develop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Team</a:t>
            </a:r>
            <a:endParaRPr sz="1200">
              <a:latin typeface="Segoe UI"/>
              <a:cs typeface="Segoe UI"/>
            </a:endParaRPr>
          </a:p>
          <a:p>
            <a:pPr marL="262255" indent="-116839">
              <a:lnSpc>
                <a:spcPct val="100000"/>
              </a:lnSpc>
              <a:spcBef>
                <a:spcPts val="310"/>
              </a:spcBef>
              <a:buChar char="•"/>
              <a:tabLst>
                <a:tab pos="262890" algn="l"/>
              </a:tabLst>
            </a:pPr>
            <a:r>
              <a:rPr sz="1200" dirty="0">
                <a:latin typeface="Segoe UI"/>
                <a:cs typeface="Segoe UI"/>
              </a:rPr>
              <a:t>Manage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Team</a:t>
            </a:r>
            <a:endParaRPr sz="1200">
              <a:latin typeface="Segoe UI"/>
              <a:cs typeface="Segoe UI"/>
            </a:endParaRPr>
          </a:p>
          <a:p>
            <a:pPr marL="262255" indent="-116839">
              <a:lnSpc>
                <a:spcPct val="100000"/>
              </a:lnSpc>
              <a:spcBef>
                <a:spcPts val="315"/>
              </a:spcBef>
              <a:buChar char="•"/>
              <a:tabLst>
                <a:tab pos="262890" algn="l"/>
              </a:tabLst>
            </a:pPr>
            <a:r>
              <a:rPr sz="1200" dirty="0">
                <a:latin typeface="Segoe UI"/>
                <a:cs typeface="Segoe UI"/>
              </a:rPr>
              <a:t>Control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Resource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1500" spc="-10" dirty="0">
                <a:solidFill>
                  <a:srgbClr val="FFFFFF"/>
                </a:solidFill>
                <a:latin typeface="Segoe UI"/>
                <a:cs typeface="Segoe UI"/>
              </a:rPr>
              <a:t>Resource</a:t>
            </a:r>
            <a:r>
              <a:rPr sz="1500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500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5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Segoe UI"/>
                <a:cs typeface="Segoe UI"/>
              </a:rPr>
              <a:t>Agile</a:t>
            </a:r>
            <a:endParaRPr sz="1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1500" spc="-10" dirty="0">
                <a:solidFill>
                  <a:srgbClr val="FFFFFF"/>
                </a:solidFill>
                <a:latin typeface="Segoe UI"/>
                <a:cs typeface="Segoe UI"/>
              </a:rPr>
              <a:t>Summary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150" dirty="0"/>
              <a:t> </a:t>
            </a:r>
            <a:r>
              <a:rPr spc="-25" dirty="0"/>
              <a:t>Team</a:t>
            </a:r>
            <a:r>
              <a:rPr spc="-105" dirty="0"/>
              <a:t> </a:t>
            </a:r>
            <a:r>
              <a:rPr spc="-10" dirty="0"/>
              <a:t>Assignments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1313688"/>
            <a:ext cx="10683240" cy="401421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3160776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6"/>
                </a:lnTo>
                <a:lnTo>
                  <a:pt x="0" y="573786"/>
                </a:lnTo>
                <a:lnTo>
                  <a:pt x="0" y="1721358"/>
                </a:lnTo>
                <a:lnTo>
                  <a:pt x="11005058" y="1721358"/>
                </a:lnTo>
                <a:lnTo>
                  <a:pt x="11005058" y="2295144"/>
                </a:lnTo>
                <a:lnTo>
                  <a:pt x="11618976" y="1147572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13385"/>
            <a:ext cx="3059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Develop</a:t>
            </a:r>
            <a:r>
              <a:rPr spc="-85" dirty="0"/>
              <a:t> </a:t>
            </a:r>
            <a:r>
              <a:rPr spc="-60" dirty="0"/>
              <a:t>Team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9874250" cy="8178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Develop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8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improving</a:t>
            </a:r>
            <a:r>
              <a:rPr sz="2000" b="1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competencies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,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member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interaction,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overall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environment</a:t>
            </a:r>
            <a:r>
              <a:rPr sz="20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enhance</a:t>
            </a:r>
            <a:r>
              <a:rPr sz="2000" spc="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performance.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2691383"/>
            <a:ext cx="3066415" cy="347472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7780" rIns="0" bIns="0" rtlCol="0">
            <a:spAutoFit/>
          </a:bodyPr>
          <a:lstStyle/>
          <a:p>
            <a:pPr marL="317500" indent="-22606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ts val="1825"/>
              </a:lnSpc>
              <a:spcBef>
                <a:spcPts val="480"/>
              </a:spcBef>
              <a:buAutoNum type="arabicPeriod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environmental</a:t>
            </a:r>
            <a:endParaRPr sz="1600">
              <a:latin typeface="Arial"/>
              <a:cs typeface="Arial"/>
            </a:endParaRPr>
          </a:p>
          <a:p>
            <a:pPr marL="92075">
              <a:lnSpc>
                <a:spcPts val="1825"/>
              </a:lnSpc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endParaRPr sz="1600">
              <a:latin typeface="Arial"/>
              <a:cs typeface="Arial"/>
            </a:endParaRPr>
          </a:p>
          <a:p>
            <a:pPr marL="92075" marR="661670" indent="226060">
              <a:lnSpc>
                <a:spcPts val="1730"/>
              </a:lnSpc>
              <a:spcBef>
                <a:spcPts val="695"/>
              </a:spcBef>
              <a:buAutoNum type="arabicPeriod" startAt="4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process assets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71" y="2700527"/>
            <a:ext cx="3115310" cy="3474720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5875" rIns="0" bIns="0" rtlCol="0">
            <a:spAutoFit/>
          </a:bodyPr>
          <a:lstStyle/>
          <a:p>
            <a:pPr marL="318770" indent="-22606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19405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Colocation</a:t>
            </a:r>
            <a:endParaRPr sz="1600">
              <a:latin typeface="Arial"/>
              <a:cs typeface="Arial"/>
            </a:endParaRPr>
          </a:p>
          <a:p>
            <a:pPr marL="318770" indent="-22606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1940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teams</a:t>
            </a:r>
            <a:endParaRPr sz="1600">
              <a:latin typeface="Arial"/>
              <a:cs typeface="Arial"/>
            </a:endParaRPr>
          </a:p>
          <a:p>
            <a:pPr marL="318770" indent="-22606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940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1600">
              <a:latin typeface="Arial"/>
              <a:cs typeface="Arial"/>
            </a:endParaRPr>
          </a:p>
          <a:p>
            <a:pPr marL="318770" indent="-22606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940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Interpersonal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endParaRPr sz="1600">
              <a:latin typeface="Arial"/>
              <a:cs typeface="Arial"/>
            </a:endParaRPr>
          </a:p>
          <a:p>
            <a:pPr marL="318770" indent="-22606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940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Recognition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rewards</a:t>
            </a:r>
            <a:endParaRPr sz="1600">
              <a:latin typeface="Arial"/>
              <a:cs typeface="Arial"/>
            </a:endParaRPr>
          </a:p>
          <a:p>
            <a:pPr marL="315595" indent="-22288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6230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600">
              <a:latin typeface="Arial"/>
              <a:cs typeface="Arial"/>
            </a:endParaRPr>
          </a:p>
          <a:p>
            <a:pPr marL="318770" indent="-226060">
              <a:lnSpc>
                <a:spcPts val="1825"/>
              </a:lnSpc>
              <a:spcBef>
                <a:spcPts val="484"/>
              </a:spcBef>
              <a:buAutoNum type="arabicPeriod"/>
              <a:tabLst>
                <a:tab pos="31940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Individual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1600">
              <a:latin typeface="Arial"/>
              <a:cs typeface="Arial"/>
            </a:endParaRPr>
          </a:p>
          <a:p>
            <a:pPr marL="93345">
              <a:lnSpc>
                <a:spcPts val="1825"/>
              </a:lnSpc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assessments</a:t>
            </a:r>
            <a:endParaRPr sz="1600">
              <a:latin typeface="Arial"/>
              <a:cs typeface="Arial"/>
            </a:endParaRPr>
          </a:p>
          <a:p>
            <a:pPr marL="318770" indent="-226060">
              <a:lnSpc>
                <a:spcPct val="100000"/>
              </a:lnSpc>
              <a:spcBef>
                <a:spcPts val="480"/>
              </a:spcBef>
              <a:buAutoNum type="arabicPeriod" startAt="8"/>
              <a:tabLst>
                <a:tab pos="319405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Meetings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2670048"/>
            <a:ext cx="3072765" cy="3487420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41910" rIns="0" bIns="0" rtlCol="0">
            <a:spAutoFit/>
          </a:bodyPr>
          <a:lstStyle/>
          <a:p>
            <a:pPr marL="318135" indent="-226695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318770" algn="l"/>
              </a:tabLst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16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assessments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buAutoNum type="arabicPeriod" startAt="2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600">
              <a:latin typeface="Arial"/>
              <a:cs typeface="Arial"/>
            </a:endParaRPr>
          </a:p>
          <a:p>
            <a:pPr marL="92075" marR="429895" indent="226060">
              <a:lnSpc>
                <a:spcPct val="100000"/>
              </a:lnSpc>
              <a:buAutoNum type="arabicPeriod" startAt="2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plan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600">
              <a:latin typeface="Arial"/>
              <a:cs typeface="Arial"/>
            </a:endParaRPr>
          </a:p>
          <a:p>
            <a:pPr marL="318135" indent="-22669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31877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600">
              <a:latin typeface="Arial"/>
              <a:cs typeface="Arial"/>
            </a:endParaRPr>
          </a:p>
          <a:p>
            <a:pPr marL="92075" marR="483234" indent="226060">
              <a:lnSpc>
                <a:spcPct val="100000"/>
              </a:lnSpc>
              <a:buAutoNum type="arabicPeriod" startAt="2"/>
              <a:tabLst>
                <a:tab pos="31813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environmental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600">
              <a:latin typeface="Arial"/>
              <a:cs typeface="Arial"/>
            </a:endParaRPr>
          </a:p>
          <a:p>
            <a:pPr marL="317500" indent="-226060">
              <a:lnSpc>
                <a:spcPct val="100000"/>
              </a:lnSpc>
              <a:buAutoNum type="arabicPeriod" startAt="2"/>
              <a:tabLst>
                <a:tab pos="318135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182367"/>
            <a:ext cx="306641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71" y="2170176"/>
            <a:ext cx="3115310" cy="50038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7315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845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170176"/>
            <a:ext cx="3072765" cy="47561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5885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755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130" dirty="0"/>
              <a:t> </a:t>
            </a:r>
            <a:r>
              <a:rPr spc="-25" dirty="0"/>
              <a:t>Team</a:t>
            </a:r>
            <a:r>
              <a:rPr spc="-95" dirty="0"/>
              <a:t> </a:t>
            </a:r>
            <a:r>
              <a:rPr dirty="0"/>
              <a:t>Performance</a:t>
            </a:r>
            <a:r>
              <a:rPr spc="-90" dirty="0"/>
              <a:t> </a:t>
            </a:r>
            <a:r>
              <a:rPr spc="-10" dirty="0"/>
              <a:t>Assessment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1143" y="1290818"/>
            <a:ext cx="4911090" cy="266636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05"/>
              </a:spcBef>
              <a:buClr>
                <a:srgbClr val="0D69AE"/>
              </a:buClr>
              <a:buSzPct val="119642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800" dirty="0">
                <a:latin typeface="Segoe UI"/>
                <a:cs typeface="Segoe UI"/>
              </a:rPr>
              <a:t>Improve</a:t>
            </a:r>
            <a:r>
              <a:rPr sz="2800" spc="-75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in</a:t>
            </a:r>
            <a:r>
              <a:rPr sz="2800" spc="-5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skills</a:t>
            </a:r>
            <a:endParaRPr sz="2800">
              <a:latin typeface="Segoe UI"/>
              <a:cs typeface="Segoe UI"/>
            </a:endParaRPr>
          </a:p>
          <a:p>
            <a:pPr marL="585470" indent="-573405">
              <a:lnSpc>
                <a:spcPct val="100000"/>
              </a:lnSpc>
              <a:spcBef>
                <a:spcPts val="1995"/>
              </a:spcBef>
              <a:buClr>
                <a:srgbClr val="0D69AE"/>
              </a:buClr>
              <a:buSzPct val="119642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800" dirty="0">
                <a:latin typeface="Segoe UI"/>
                <a:cs typeface="Segoe UI"/>
              </a:rPr>
              <a:t>Improve</a:t>
            </a:r>
            <a:r>
              <a:rPr sz="2800" spc="-85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in</a:t>
            </a:r>
            <a:r>
              <a:rPr sz="2800" spc="-5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competencies</a:t>
            </a:r>
            <a:endParaRPr sz="2800">
              <a:latin typeface="Segoe UI"/>
              <a:cs typeface="Segoe UI"/>
            </a:endParaRPr>
          </a:p>
          <a:p>
            <a:pPr marL="585470" indent="-573405">
              <a:lnSpc>
                <a:spcPct val="100000"/>
              </a:lnSpc>
              <a:spcBef>
                <a:spcPts val="2020"/>
              </a:spcBef>
              <a:buClr>
                <a:srgbClr val="0D69AE"/>
              </a:buClr>
              <a:buSzPct val="119642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800" dirty="0">
                <a:latin typeface="Segoe UI"/>
                <a:cs typeface="Segoe UI"/>
              </a:rPr>
              <a:t>Reduce</a:t>
            </a:r>
            <a:r>
              <a:rPr sz="2800" spc="-95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turnover</a:t>
            </a:r>
            <a:r>
              <a:rPr sz="2800" spc="-105" dirty="0">
                <a:latin typeface="Segoe UI"/>
                <a:cs typeface="Segoe UI"/>
              </a:rPr>
              <a:t> </a:t>
            </a:r>
            <a:r>
              <a:rPr sz="2800" spc="-20" dirty="0">
                <a:latin typeface="Segoe UI"/>
                <a:cs typeface="Segoe UI"/>
              </a:rPr>
              <a:t>rate</a:t>
            </a:r>
            <a:endParaRPr sz="2800">
              <a:latin typeface="Segoe UI"/>
              <a:cs typeface="Segoe UI"/>
            </a:endParaRPr>
          </a:p>
          <a:p>
            <a:pPr marL="585470" indent="-573405">
              <a:lnSpc>
                <a:spcPct val="100000"/>
              </a:lnSpc>
              <a:spcBef>
                <a:spcPts val="2014"/>
              </a:spcBef>
              <a:buClr>
                <a:srgbClr val="0D69AE"/>
              </a:buClr>
              <a:buSzPct val="119642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800" dirty="0">
                <a:latin typeface="Segoe UI"/>
                <a:cs typeface="Segoe UI"/>
              </a:rPr>
              <a:t>Increase</a:t>
            </a:r>
            <a:r>
              <a:rPr sz="2800" spc="-85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team</a:t>
            </a:r>
            <a:r>
              <a:rPr sz="2800" spc="-7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cohesiveness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8695" y="1435608"/>
            <a:ext cx="8577580" cy="4773295"/>
            <a:chOff x="1758695" y="1435608"/>
            <a:chExt cx="8577580" cy="47732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695" y="4011168"/>
              <a:ext cx="8461248" cy="21976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975" y="1435608"/>
              <a:ext cx="3669791" cy="26517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3438144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5"/>
                </a:lnTo>
                <a:lnTo>
                  <a:pt x="0" y="573785"/>
                </a:lnTo>
                <a:lnTo>
                  <a:pt x="0" y="1721357"/>
                </a:lnTo>
                <a:lnTo>
                  <a:pt x="11005058" y="1721357"/>
                </a:lnTo>
                <a:lnTo>
                  <a:pt x="11005058" y="2295143"/>
                </a:lnTo>
                <a:lnTo>
                  <a:pt x="11618976" y="1147571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13385"/>
            <a:ext cx="302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Manage</a:t>
            </a:r>
            <a:r>
              <a:rPr spc="-30" dirty="0"/>
              <a:t> </a:t>
            </a:r>
            <a:r>
              <a:rPr spc="-65" dirty="0"/>
              <a:t>Team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922972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30000"/>
              </a:lnSpc>
              <a:spcBef>
                <a:spcPts val="9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Manage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tracking</a:t>
            </a:r>
            <a:r>
              <a:rPr sz="2000" b="1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member</a:t>
            </a:r>
            <a:r>
              <a:rPr sz="20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performance,</a:t>
            </a:r>
            <a:r>
              <a:rPr sz="20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providing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feedback,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resolving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issues,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managing</a:t>
            </a:r>
            <a:r>
              <a:rPr sz="2000" b="1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changes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optimize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project performance.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3008376"/>
            <a:ext cx="3066415" cy="332232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4605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11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5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endParaRPr sz="1800">
              <a:latin typeface="Arial"/>
              <a:cs typeface="Arial"/>
            </a:endParaRPr>
          </a:p>
          <a:p>
            <a:pPr marL="341630" indent="-250190">
              <a:lnSpc>
                <a:spcPts val="2050"/>
              </a:lnSpc>
              <a:spcBef>
                <a:spcPts val="530"/>
              </a:spcBef>
              <a:buAutoNum type="arabicPeriod" startAt="4"/>
              <a:tabLst>
                <a:tab pos="342265" algn="l"/>
              </a:tabLst>
            </a:pP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assessments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55"/>
              </a:spcBef>
              <a:buAutoNum type="arabicPeriod" startAt="5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environmental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endParaRPr sz="1800">
              <a:latin typeface="Arial"/>
              <a:cs typeface="Arial"/>
            </a:endParaRPr>
          </a:p>
          <a:p>
            <a:pPr marL="92075" marR="370840" indent="253365">
              <a:lnSpc>
                <a:spcPts val="1939"/>
              </a:lnSpc>
              <a:spcBef>
                <a:spcPts val="780"/>
              </a:spcBef>
              <a:buAutoNum type="arabicPeriod" startAt="6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 assets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71" y="3017520"/>
            <a:ext cx="3115310" cy="3322320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2700" rIns="0" bIns="0" rtlCol="0">
            <a:spAutoFit/>
          </a:bodyPr>
          <a:lstStyle/>
          <a:p>
            <a:pPr marL="346075" indent="-253365">
              <a:lnSpc>
                <a:spcPts val="2050"/>
              </a:lnSpc>
              <a:spcBef>
                <a:spcPts val="100"/>
              </a:spcBef>
              <a:buAutoNum type="arabicPeriod"/>
              <a:tabLst>
                <a:tab pos="34671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Interpersonal</a:t>
            </a: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  <a:p>
            <a:pPr marL="93345">
              <a:lnSpc>
                <a:spcPts val="205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ts val="2050"/>
              </a:lnSpc>
              <a:spcBef>
                <a:spcPts val="530"/>
              </a:spcBef>
              <a:buAutoNum type="arabicPeriod" startAt="2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  <a:p>
            <a:pPr marL="93345">
              <a:lnSpc>
                <a:spcPts val="205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2996183"/>
            <a:ext cx="3072765" cy="3335020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41275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  <a:p>
            <a:pPr marL="92075" marR="814069" indent="254000">
              <a:lnSpc>
                <a:spcPct val="100000"/>
              </a:lnSpc>
              <a:buAutoNum type="arabicPeriod" startAt="3"/>
              <a:tabLst>
                <a:tab pos="3460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 updates</a:t>
            </a:r>
            <a:endParaRPr sz="1800">
              <a:latin typeface="Arial"/>
              <a:cs typeface="Arial"/>
            </a:endParaRPr>
          </a:p>
          <a:p>
            <a:pPr marL="345440" indent="-254000">
              <a:lnSpc>
                <a:spcPct val="100000"/>
              </a:lnSpc>
              <a:buAutoNum type="arabicPeriod" startAt="3"/>
              <a:tabLst>
                <a:tab pos="3460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Enterprise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environmental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508504"/>
            <a:ext cx="306641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71" y="2496311"/>
            <a:ext cx="3115310" cy="50038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85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496311"/>
            <a:ext cx="307276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5885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755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Technique:</a:t>
            </a:r>
            <a:r>
              <a:rPr spc="-105" dirty="0"/>
              <a:t> </a:t>
            </a:r>
            <a:r>
              <a:rPr dirty="0">
                <a:latin typeface="Arial"/>
                <a:cs typeface="Arial"/>
              </a:rPr>
              <a:t>Interpersonal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team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skills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1996439"/>
            <a:ext cx="4206240" cy="4154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1143" y="1442669"/>
            <a:ext cx="39776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10"/>
              </a:spcBef>
              <a:buClr>
                <a:srgbClr val="0D69AE"/>
              </a:buClr>
              <a:buSzPct val="119642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800" dirty="0">
                <a:latin typeface="Segoe UI"/>
                <a:cs typeface="Segoe UI"/>
              </a:rPr>
              <a:t>Conflict</a:t>
            </a:r>
            <a:r>
              <a:rPr sz="2800" spc="-70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management</a:t>
            </a:r>
            <a:endParaRPr sz="28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3160776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6"/>
                </a:lnTo>
                <a:lnTo>
                  <a:pt x="0" y="573786"/>
                </a:lnTo>
                <a:lnTo>
                  <a:pt x="0" y="1721358"/>
                </a:lnTo>
                <a:lnTo>
                  <a:pt x="11005058" y="1721358"/>
                </a:lnTo>
                <a:lnTo>
                  <a:pt x="11005058" y="2295144"/>
                </a:lnTo>
                <a:lnTo>
                  <a:pt x="11618976" y="1147572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Control</a:t>
            </a:r>
            <a:r>
              <a:rPr spc="-55" dirty="0"/>
              <a:t> </a:t>
            </a:r>
            <a:r>
              <a:rPr spc="-10" dirty="0"/>
              <a:t>Resource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998791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30000"/>
              </a:lnSpc>
              <a:spcBef>
                <a:spcPts val="9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Control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Resources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ensuring</a:t>
            </a:r>
            <a:r>
              <a:rPr sz="2000" b="1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that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physical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resources</a:t>
            </a:r>
            <a:r>
              <a:rPr sz="20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assigned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and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allocated</a:t>
            </a:r>
            <a:r>
              <a:rPr sz="20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are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available</a:t>
            </a:r>
            <a:r>
              <a:rPr sz="2000" b="1" spc="-10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as</a:t>
            </a:r>
            <a:r>
              <a:rPr sz="2000" b="1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planned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,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as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well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as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monitoring</a:t>
            </a:r>
            <a:r>
              <a:rPr sz="20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planned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versus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actual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utilization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resources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taking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corrective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action</a:t>
            </a:r>
            <a:r>
              <a:rPr sz="2000" spc="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as</a:t>
            </a:r>
            <a:r>
              <a:rPr sz="2000" spc="-8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necessary.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3401567"/>
            <a:ext cx="3066415" cy="2517775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3335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332740" indent="-24130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33375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Agreements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5"/>
              </a:lnSpc>
              <a:spcBef>
                <a:spcPts val="55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71" y="3416808"/>
            <a:ext cx="3115310" cy="2517775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4604" rIns="0" bIns="0" rtlCol="0">
            <a:spAutoFit/>
          </a:bodyPr>
          <a:lstStyle/>
          <a:p>
            <a:pPr marL="346075" indent="-253365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671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solving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ts val="2055"/>
              </a:lnSpc>
              <a:spcBef>
                <a:spcPts val="550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Interpersonal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  <a:p>
            <a:pPr marL="93345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ts val="2055"/>
              </a:lnSpc>
              <a:spcBef>
                <a:spcPts val="530"/>
              </a:spcBef>
              <a:buAutoNum type="arabicPeriod" startAt="4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management</a:t>
            </a:r>
            <a:endParaRPr sz="1800">
              <a:latin typeface="Arial"/>
              <a:cs typeface="Arial"/>
            </a:endParaRPr>
          </a:p>
          <a:p>
            <a:pPr marL="93345">
              <a:lnSpc>
                <a:spcPts val="2055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3398520"/>
            <a:ext cx="3072765" cy="2517775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41275" rIns="0" bIns="0" rtlCol="0">
            <a:spAutoFit/>
          </a:bodyPr>
          <a:lstStyle/>
          <a:p>
            <a:pPr marL="345440" indent="-25400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346075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buAutoNum type="arabicPeriod" startAt="2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  <a:p>
            <a:pPr marL="345440" indent="-254000">
              <a:lnSpc>
                <a:spcPct val="100000"/>
              </a:lnSpc>
              <a:buAutoNum type="arabicPeriod" startAt="4"/>
              <a:tabLst>
                <a:tab pos="3460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901695"/>
            <a:ext cx="3066415" cy="47561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52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71" y="2886455"/>
            <a:ext cx="3115310" cy="50292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9855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865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886455"/>
            <a:ext cx="3072765" cy="49085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4139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819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Technique:</a:t>
            </a:r>
            <a:r>
              <a:rPr spc="-155" dirty="0"/>
              <a:t> </a:t>
            </a:r>
            <a:r>
              <a:rPr dirty="0"/>
              <a:t>Problem</a:t>
            </a:r>
            <a:r>
              <a:rPr spc="-95" dirty="0"/>
              <a:t> </a:t>
            </a:r>
            <a:r>
              <a:rPr spc="-10" dirty="0"/>
              <a:t>solving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7618" y="2118360"/>
            <a:ext cx="8137461" cy="13416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97518" y="2657982"/>
            <a:ext cx="7975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30" dirty="0">
                <a:latin typeface="Segoe UI"/>
                <a:cs typeface="Segoe UI"/>
              </a:rPr>
              <a:t>Re-</a:t>
            </a:r>
            <a:r>
              <a:rPr sz="1400" b="1" spc="-10" dirty="0">
                <a:latin typeface="Segoe UI"/>
                <a:cs typeface="Segoe UI"/>
              </a:rPr>
              <a:t>Check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7902702" y="2657982"/>
            <a:ext cx="4686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Segoe UI"/>
                <a:cs typeface="Segoe UI"/>
              </a:rPr>
              <a:t>Solve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9661" y="2657982"/>
            <a:ext cx="6756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Segoe UI"/>
                <a:cs typeface="Segoe UI"/>
              </a:rPr>
              <a:t>Analyze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6405" y="3476711"/>
            <a:ext cx="922655" cy="58039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8270" indent="-116205">
              <a:lnSpc>
                <a:spcPct val="100000"/>
              </a:lnSpc>
              <a:spcBef>
                <a:spcPts val="350"/>
              </a:spcBef>
              <a:buClr>
                <a:srgbClr val="0D69AE"/>
              </a:buClr>
              <a:buSzPct val="117857"/>
              <a:buFont typeface="Wingdings"/>
              <a:buChar char=""/>
              <a:tabLst>
                <a:tab pos="128905" algn="l"/>
              </a:tabLst>
            </a:pPr>
            <a:r>
              <a:rPr sz="1400" dirty="0">
                <a:latin typeface="Segoe UI"/>
                <a:cs typeface="Segoe UI"/>
              </a:rPr>
              <a:t>Find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root-</a:t>
            </a:r>
            <a:endParaRPr sz="1400">
              <a:latin typeface="Segoe UI"/>
              <a:cs typeface="Segoe UI"/>
            </a:endParaRPr>
          </a:p>
          <a:p>
            <a:pPr marL="128270">
              <a:lnSpc>
                <a:spcPct val="100000"/>
              </a:lnSpc>
              <a:spcBef>
                <a:spcPts val="455"/>
              </a:spcBef>
            </a:pPr>
            <a:r>
              <a:rPr sz="1400" spc="-10" dirty="0">
                <a:latin typeface="Segoe UI"/>
                <a:cs typeface="Segoe UI"/>
              </a:rPr>
              <a:t>cause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3640" y="2561970"/>
            <a:ext cx="846455" cy="42989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375285" marR="5080" indent="-363220">
              <a:lnSpc>
                <a:spcPts val="1510"/>
              </a:lnSpc>
              <a:spcBef>
                <a:spcPts val="284"/>
              </a:spcBef>
            </a:pPr>
            <a:r>
              <a:rPr sz="1400" b="1" spc="-20" dirty="0">
                <a:latin typeface="Segoe UI"/>
                <a:cs typeface="Segoe UI"/>
              </a:rPr>
              <a:t>Investigat </a:t>
            </a:r>
            <a:r>
              <a:rPr sz="1400" b="1" spc="-50" dirty="0">
                <a:latin typeface="Segoe UI"/>
                <a:cs typeface="Segoe UI"/>
              </a:rPr>
              <a:t>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4440" y="2657982"/>
            <a:ext cx="5695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Segoe UI"/>
                <a:cs typeface="Segoe UI"/>
              </a:rPr>
              <a:t>Define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5134" y="3479343"/>
            <a:ext cx="1102360" cy="14128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8270" marR="88265" indent="-116205">
              <a:lnSpc>
                <a:spcPts val="2180"/>
              </a:lnSpc>
              <a:spcBef>
                <a:spcPts val="260"/>
              </a:spcBef>
              <a:buClr>
                <a:srgbClr val="0D69AE"/>
              </a:buClr>
              <a:buSzPct val="117857"/>
              <a:buFont typeface="Wingdings"/>
              <a:buChar char=""/>
              <a:tabLst>
                <a:tab pos="128905" algn="l"/>
              </a:tabLst>
            </a:pPr>
            <a:r>
              <a:rPr sz="1400" spc="-10" dirty="0">
                <a:latin typeface="Segoe UI"/>
                <a:cs typeface="Segoe UI"/>
              </a:rPr>
              <a:t>Break </a:t>
            </a:r>
            <a:r>
              <a:rPr sz="1400" dirty="0">
                <a:latin typeface="Segoe UI"/>
                <a:cs typeface="Segoe UI"/>
              </a:rPr>
              <a:t>problem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25" dirty="0">
                <a:latin typeface="Segoe UI"/>
                <a:cs typeface="Segoe UI"/>
              </a:rPr>
              <a:t>to </a:t>
            </a:r>
            <a:r>
              <a:rPr sz="1400" spc="-10" dirty="0">
                <a:latin typeface="Segoe UI"/>
                <a:cs typeface="Segoe UI"/>
              </a:rPr>
              <a:t>smaller,</a:t>
            </a:r>
            <a:endParaRPr sz="1400">
              <a:latin typeface="Segoe UI"/>
              <a:cs typeface="Segoe UI"/>
            </a:endParaRPr>
          </a:p>
          <a:p>
            <a:pPr marL="128270">
              <a:lnSpc>
                <a:spcPct val="100000"/>
              </a:lnSpc>
              <a:spcBef>
                <a:spcPts val="360"/>
              </a:spcBef>
            </a:pPr>
            <a:r>
              <a:rPr sz="1400" spc="-10" dirty="0">
                <a:latin typeface="Segoe UI"/>
                <a:cs typeface="Segoe UI"/>
              </a:rPr>
              <a:t>manageable</a:t>
            </a:r>
            <a:endParaRPr sz="1400">
              <a:latin typeface="Segoe UI"/>
              <a:cs typeface="Segoe UI"/>
            </a:endParaRPr>
          </a:p>
          <a:p>
            <a:pPr marL="128270">
              <a:lnSpc>
                <a:spcPct val="100000"/>
              </a:lnSpc>
              <a:spcBef>
                <a:spcPts val="505"/>
              </a:spcBef>
            </a:pPr>
            <a:r>
              <a:rPr sz="1400" spc="-10" dirty="0">
                <a:latin typeface="Segoe UI"/>
                <a:cs typeface="Segoe UI"/>
              </a:rPr>
              <a:t>problems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60167" y="2657982"/>
            <a:ext cx="6750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Segoe UI"/>
                <a:cs typeface="Segoe UI"/>
              </a:rPr>
              <a:t>Identify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4836" y="3479343"/>
            <a:ext cx="796925" cy="8578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8270" marR="5080" indent="-116205" algn="just">
              <a:lnSpc>
                <a:spcPts val="2180"/>
              </a:lnSpc>
              <a:spcBef>
                <a:spcPts val="210"/>
              </a:spcBef>
              <a:buClr>
                <a:srgbClr val="0D69AE"/>
              </a:buClr>
              <a:buSzPct val="117857"/>
              <a:buFont typeface="Wingdings"/>
              <a:buChar char=""/>
              <a:tabLst>
                <a:tab pos="128905" algn="l"/>
              </a:tabLst>
            </a:pPr>
            <a:r>
              <a:rPr sz="1400" spc="-10" dirty="0">
                <a:latin typeface="Segoe UI"/>
                <a:cs typeface="Segoe UI"/>
              </a:rPr>
              <a:t>Identify specific </a:t>
            </a:r>
            <a:r>
              <a:rPr sz="1400" spc="-25" dirty="0">
                <a:latin typeface="Segoe UI"/>
                <a:cs typeface="Segoe UI"/>
              </a:rPr>
              <a:t>problem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8588" y="3541521"/>
            <a:ext cx="107188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270" indent="-116205">
              <a:lnSpc>
                <a:spcPts val="1820"/>
              </a:lnSpc>
              <a:buClr>
                <a:srgbClr val="0D69AE"/>
              </a:buClr>
              <a:buSzPct val="117857"/>
              <a:buFont typeface="Wingdings"/>
              <a:buChar char=""/>
              <a:tabLst>
                <a:tab pos="128905" algn="l"/>
              </a:tabLst>
            </a:pPr>
            <a:r>
              <a:rPr sz="1400" dirty="0">
                <a:latin typeface="Segoe UI"/>
                <a:cs typeface="Segoe UI"/>
              </a:rPr>
              <a:t>Collect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20" dirty="0">
                <a:latin typeface="Segoe UI"/>
                <a:cs typeface="Segoe UI"/>
              </a:rPr>
              <a:t>data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37066" y="3442537"/>
            <a:ext cx="1122680" cy="5810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8270" indent="-116205">
              <a:lnSpc>
                <a:spcPct val="100000"/>
              </a:lnSpc>
              <a:spcBef>
                <a:spcPts val="360"/>
              </a:spcBef>
              <a:buClr>
                <a:srgbClr val="0D69AE"/>
              </a:buClr>
              <a:buSzPct val="117857"/>
              <a:buFont typeface="Wingdings"/>
              <a:buChar char=""/>
              <a:tabLst>
                <a:tab pos="128905" algn="l"/>
              </a:tabLst>
            </a:pPr>
            <a:r>
              <a:rPr sz="1400" spc="-10" dirty="0">
                <a:latin typeface="Segoe UI"/>
                <a:cs typeface="Segoe UI"/>
              </a:rPr>
              <a:t>Problem</a:t>
            </a:r>
            <a:endParaRPr sz="1400">
              <a:latin typeface="Segoe UI"/>
              <a:cs typeface="Segoe UI"/>
            </a:endParaRPr>
          </a:p>
          <a:p>
            <a:pPr marL="128270">
              <a:lnSpc>
                <a:spcPct val="100000"/>
              </a:lnSpc>
              <a:spcBef>
                <a:spcPts val="455"/>
              </a:spcBef>
            </a:pPr>
            <a:r>
              <a:rPr sz="1400" dirty="0">
                <a:latin typeface="Segoe UI"/>
                <a:cs typeface="Segoe UI"/>
              </a:rPr>
              <a:t>fixed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20" dirty="0">
                <a:latin typeface="Segoe UI"/>
                <a:cs typeface="Segoe UI"/>
              </a:rPr>
              <a:t>not?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16342" y="3469333"/>
            <a:ext cx="1034415" cy="85851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8270" indent="-116205">
              <a:lnSpc>
                <a:spcPct val="100000"/>
              </a:lnSpc>
              <a:spcBef>
                <a:spcPts val="360"/>
              </a:spcBef>
              <a:buClr>
                <a:srgbClr val="0D69AE"/>
              </a:buClr>
              <a:buSzPct val="117857"/>
              <a:buFont typeface="Wingdings"/>
              <a:buChar char=""/>
              <a:tabLst>
                <a:tab pos="128905" algn="l"/>
              </a:tabLst>
            </a:pPr>
            <a:r>
              <a:rPr sz="1400" dirty="0">
                <a:latin typeface="Segoe UI"/>
                <a:cs typeface="Segoe UI"/>
              </a:rPr>
              <a:t>Choose</a:t>
            </a:r>
            <a:r>
              <a:rPr sz="1400" spc="-25" dirty="0">
                <a:latin typeface="Segoe UI"/>
                <a:cs typeface="Segoe UI"/>
              </a:rPr>
              <a:t> the</a:t>
            </a:r>
            <a:endParaRPr sz="1400">
              <a:latin typeface="Segoe UI"/>
              <a:cs typeface="Segoe UI"/>
            </a:endParaRPr>
          </a:p>
          <a:p>
            <a:pPr marL="128270">
              <a:lnSpc>
                <a:spcPct val="100000"/>
              </a:lnSpc>
              <a:spcBef>
                <a:spcPts val="455"/>
              </a:spcBef>
            </a:pPr>
            <a:r>
              <a:rPr sz="1400" spc="-10" dirty="0">
                <a:latin typeface="Segoe UI"/>
                <a:cs typeface="Segoe UI"/>
              </a:rPr>
              <a:t>suitable</a:t>
            </a:r>
            <a:endParaRPr sz="1400">
              <a:latin typeface="Segoe UI"/>
              <a:cs typeface="Segoe UI"/>
            </a:endParaRPr>
          </a:p>
          <a:p>
            <a:pPr marL="128270">
              <a:lnSpc>
                <a:spcPct val="100000"/>
              </a:lnSpc>
              <a:spcBef>
                <a:spcPts val="505"/>
              </a:spcBef>
            </a:pPr>
            <a:r>
              <a:rPr sz="1400" spc="-10" dirty="0">
                <a:latin typeface="Segoe UI"/>
                <a:cs typeface="Segoe UI"/>
              </a:rPr>
              <a:t>solution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90" dirty="0"/>
              <a:t> </a:t>
            </a:r>
            <a:r>
              <a:rPr dirty="0"/>
              <a:t>Work</a:t>
            </a:r>
            <a:r>
              <a:rPr spc="-55" dirty="0"/>
              <a:t> </a:t>
            </a:r>
            <a:r>
              <a:rPr dirty="0"/>
              <a:t>Performance</a:t>
            </a:r>
            <a:r>
              <a:rPr spc="-40" dirty="0"/>
              <a:t> </a:t>
            </a:r>
            <a:r>
              <a:rPr spc="-10" dirty="0"/>
              <a:t>Information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0608" y="2438400"/>
            <a:ext cx="4812792" cy="33009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7244" y="1203833"/>
            <a:ext cx="9489440" cy="97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30100"/>
              </a:lnSpc>
              <a:spcBef>
                <a:spcPts val="100"/>
              </a:spcBef>
              <a:buClr>
                <a:srgbClr val="0D69AE"/>
              </a:buClr>
              <a:buSzPct val="11875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Compare</a:t>
            </a:r>
            <a:r>
              <a:rPr sz="24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resource</a:t>
            </a:r>
            <a:r>
              <a:rPr sz="24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requirements</a:t>
            </a:r>
            <a:r>
              <a:rPr sz="24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4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resource</a:t>
            </a:r>
            <a:r>
              <a:rPr sz="24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allocation</a:t>
            </a:r>
            <a:r>
              <a:rPr sz="2400" spc="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4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Segoe UI"/>
                <a:cs typeface="Segoe UI"/>
              </a:rPr>
              <a:t>resource </a:t>
            </a: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utilization</a:t>
            </a:r>
            <a:r>
              <a:rPr sz="2400" spc="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across</a:t>
            </a:r>
            <a:r>
              <a:rPr sz="24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4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Segoe UI"/>
                <a:cs typeface="Segoe UI"/>
              </a:rPr>
              <a:t>project.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251" y="2721051"/>
            <a:ext cx="75958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92680" algn="l"/>
                <a:tab pos="5725795" algn="l"/>
              </a:tabLst>
            </a:pPr>
            <a:r>
              <a:rPr sz="3200" spc="130" dirty="0">
                <a:solidFill>
                  <a:srgbClr val="FFFFFF"/>
                </a:solidFill>
              </a:rPr>
              <a:t>RESOURCE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130" dirty="0">
                <a:solidFill>
                  <a:srgbClr val="FFFFFF"/>
                </a:solidFill>
              </a:rPr>
              <a:t>MANAGEMENT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70" dirty="0">
                <a:solidFill>
                  <a:srgbClr val="FFFFFF"/>
                </a:solidFill>
              </a:rPr>
              <a:t>IN</a:t>
            </a:r>
            <a:r>
              <a:rPr sz="3200" spc="405" dirty="0">
                <a:solidFill>
                  <a:srgbClr val="FFFFFF"/>
                </a:solidFill>
              </a:rPr>
              <a:t> </a:t>
            </a:r>
            <a:r>
              <a:rPr sz="3200" spc="110" dirty="0">
                <a:solidFill>
                  <a:srgbClr val="FFFFFF"/>
                </a:solidFill>
              </a:rPr>
              <a:t>AGILE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Consideration</a:t>
            </a:r>
            <a:r>
              <a:rPr spc="-9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Agile</a:t>
            </a:r>
            <a:r>
              <a:rPr spc="-2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600" y="1380744"/>
            <a:ext cx="1655063" cy="15392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4272" y="3093720"/>
            <a:ext cx="1837943" cy="10759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9644" y="1372140"/>
            <a:ext cx="9813290" cy="395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2369820" indent="-344805">
              <a:lnSpc>
                <a:spcPct val="130000"/>
              </a:lnSpc>
              <a:spcBef>
                <a:spcPts val="95"/>
              </a:spcBef>
              <a:buClr>
                <a:srgbClr val="0D69AE"/>
              </a:buClr>
              <a:buSzPct val="119444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1800" b="1" dirty="0">
                <a:solidFill>
                  <a:srgbClr val="FF0000"/>
                </a:solidFill>
                <a:latin typeface="Segoe UI"/>
                <a:cs typeface="Segoe UI"/>
              </a:rPr>
              <a:t>Collaborative</a:t>
            </a:r>
            <a:r>
              <a:rPr sz="1800" b="1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Segoe UI"/>
                <a:cs typeface="Segoe UI"/>
              </a:rPr>
              <a:t>teams</a:t>
            </a:r>
            <a:r>
              <a:rPr sz="1800" b="1" spc="-5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are</a:t>
            </a:r>
            <a:r>
              <a:rPr sz="18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often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critical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success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8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projects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with</a:t>
            </a:r>
            <a:r>
              <a:rPr sz="18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Segoe UI"/>
                <a:cs typeface="Segoe UI"/>
              </a:rPr>
              <a:t>a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high</a:t>
            </a:r>
            <a:r>
              <a:rPr sz="18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degree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8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variability and</a:t>
            </a:r>
            <a:r>
              <a:rPr sz="18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252525"/>
                </a:solidFill>
                <a:latin typeface="Segoe UI"/>
                <a:cs typeface="Segoe UI"/>
              </a:rPr>
              <a:t>rapid</a:t>
            </a:r>
            <a:r>
              <a:rPr sz="1800" b="1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252525"/>
                </a:solidFill>
                <a:latin typeface="Segoe UI"/>
                <a:cs typeface="Segoe UI"/>
              </a:rPr>
              <a:t>changes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,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because</a:t>
            </a:r>
            <a:r>
              <a:rPr sz="18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there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18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Segoe UI"/>
                <a:cs typeface="Segoe UI"/>
              </a:rPr>
              <a:t>less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time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for</a:t>
            </a:r>
            <a:r>
              <a:rPr sz="18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centralized tasking</a:t>
            </a:r>
            <a:r>
              <a:rPr sz="18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18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52525"/>
                </a:solidFill>
                <a:latin typeface="Segoe UI"/>
                <a:cs typeface="Segoe UI"/>
              </a:rPr>
              <a:t>decision</a:t>
            </a:r>
            <a:r>
              <a:rPr sz="18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Segoe UI"/>
                <a:cs typeface="Segoe UI"/>
              </a:rPr>
              <a:t>making.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D69AE"/>
              </a:buClr>
              <a:buFont typeface="Wingdings"/>
              <a:buChar char=""/>
            </a:pPr>
            <a:endParaRPr sz="2850">
              <a:latin typeface="Segoe UI"/>
              <a:cs typeface="Segoe UI"/>
            </a:endParaRPr>
          </a:p>
          <a:p>
            <a:pPr marL="2742565" marR="5080" lvl="1" indent="-344805">
              <a:lnSpc>
                <a:spcPct val="130000"/>
              </a:lnSpc>
              <a:buClr>
                <a:srgbClr val="0D69AE"/>
              </a:buClr>
              <a:buSzPct val="119444"/>
              <a:buFont typeface="Wingdings"/>
              <a:buChar char=""/>
              <a:tabLst>
                <a:tab pos="2742565" algn="l"/>
                <a:tab pos="2743200" algn="l"/>
              </a:tabLst>
            </a:pPr>
            <a:r>
              <a:rPr sz="1800" b="1" dirty="0">
                <a:solidFill>
                  <a:srgbClr val="FF0000"/>
                </a:solidFill>
                <a:latin typeface="Segoe UI"/>
                <a:cs typeface="Segoe UI"/>
              </a:rPr>
              <a:t>Agile</a:t>
            </a:r>
            <a:r>
              <a:rPr sz="1800" b="1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Segoe UI"/>
                <a:cs typeface="Segoe UI"/>
              </a:rPr>
              <a:t>leader</a:t>
            </a:r>
            <a:r>
              <a:rPr sz="1800" b="1" spc="-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is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person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who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fosters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agile</a:t>
            </a:r>
            <a:r>
              <a:rPr sz="1800" b="1" spc="1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ways</a:t>
            </a:r>
            <a:r>
              <a:rPr sz="1800" b="1" spc="-2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of</a:t>
            </a:r>
            <a:r>
              <a:rPr sz="1800" b="1" spc="-3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thinking</a:t>
            </a:r>
            <a:r>
              <a:rPr sz="1800" b="1" spc="30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and </a:t>
            </a:r>
            <a:r>
              <a:rPr sz="1800" b="1" dirty="0">
                <a:latin typeface="Segoe UI"/>
                <a:cs typeface="Segoe UI"/>
              </a:rPr>
              <a:t>working</a:t>
            </a:r>
            <a:r>
              <a:rPr sz="1800" dirty="0">
                <a:latin typeface="Segoe UI"/>
                <a:cs typeface="Segoe UI"/>
              </a:rPr>
              <a:t>,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creates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environment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where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teams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can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do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their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best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work, </a:t>
            </a:r>
            <a:r>
              <a:rPr sz="1800" dirty="0">
                <a:latin typeface="Segoe UI"/>
                <a:cs typeface="Segoe UI"/>
              </a:rPr>
              <a:t>trust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them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get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job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done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champions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agile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throughout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their organization.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"/>
              <a:cs typeface="Segoe UI"/>
            </a:endParaRPr>
          </a:p>
          <a:p>
            <a:pPr marL="469900" indent="-344805">
              <a:lnSpc>
                <a:spcPct val="100000"/>
              </a:lnSpc>
              <a:spcBef>
                <a:spcPts val="5"/>
              </a:spcBef>
              <a:buClr>
                <a:srgbClr val="0D69AE"/>
              </a:buClr>
              <a:buSzPct val="11944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800" spc="-10" dirty="0">
                <a:latin typeface="Segoe UI"/>
                <a:cs typeface="Segoe UI"/>
              </a:rPr>
              <a:t>Resources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in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Agile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project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should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be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allocated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full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time</a:t>
            </a:r>
            <a:r>
              <a:rPr sz="1800" spc="-25" dirty="0">
                <a:latin typeface="Segoe UI"/>
                <a:cs typeface="Segoe UI"/>
              </a:rPr>
              <a:t> and</a:t>
            </a:r>
            <a:endParaRPr sz="180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1800" dirty="0">
                <a:latin typeface="Segoe UI"/>
                <a:cs typeface="Segoe UI"/>
              </a:rPr>
              <a:t>remain</a:t>
            </a:r>
            <a:r>
              <a:rPr sz="1800" spc="-6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stable.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87383" y="4693920"/>
            <a:ext cx="1697735" cy="11308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32703" y="0"/>
            <a:ext cx="6559550" cy="6858000"/>
            <a:chOff x="5632703" y="0"/>
            <a:chExt cx="655955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2703" y="1478280"/>
              <a:ext cx="6559296" cy="5379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1" y="0"/>
              <a:ext cx="6556185" cy="35661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7244" y="1743610"/>
            <a:ext cx="5309870" cy="23641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34"/>
              </a:spcBef>
              <a:buClr>
                <a:srgbClr val="0D69AE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Understand</a:t>
            </a:r>
            <a:r>
              <a:rPr sz="2000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what</a:t>
            </a:r>
            <a:r>
              <a:rPr sz="2000" spc="-9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resource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how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important</a:t>
            </a:r>
            <a:r>
              <a:rPr sz="2000" spc="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it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is.</a:t>
            </a:r>
            <a:endParaRPr sz="2000">
              <a:latin typeface="Segoe UI"/>
              <a:cs typeface="Segoe UI"/>
            </a:endParaRPr>
          </a:p>
          <a:p>
            <a:pPr marL="356870" marR="306705" indent="-344805">
              <a:lnSpc>
                <a:spcPct val="114100"/>
              </a:lnSpc>
              <a:spcBef>
                <a:spcPts val="985"/>
              </a:spcBef>
              <a:buClr>
                <a:srgbClr val="0D69AE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Know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processes</a:t>
            </a:r>
            <a:r>
              <a:rPr sz="20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required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for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resource management.</a:t>
            </a:r>
            <a:endParaRPr sz="20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1340"/>
              </a:spcBef>
              <a:buClr>
                <a:srgbClr val="0D69AE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Understand</a:t>
            </a:r>
            <a:r>
              <a:rPr sz="2000" spc="-10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resource</a:t>
            </a:r>
            <a:r>
              <a:rPr sz="2000" spc="-10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r>
              <a:rPr sz="2000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practices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20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Agile.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851991"/>
            <a:ext cx="3853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10" dirty="0"/>
              <a:t> Objectives</a:t>
            </a:r>
          </a:p>
        </p:txBody>
      </p:sp>
      <p:sp>
        <p:nvSpPr>
          <p:cNvPr id="9" name="object 9"/>
          <p:cNvSpPr/>
          <p:nvPr/>
        </p:nvSpPr>
        <p:spPr>
          <a:xfrm>
            <a:off x="914400" y="5007864"/>
            <a:ext cx="307975" cy="265430"/>
          </a:xfrm>
          <a:custGeom>
            <a:avLst/>
            <a:gdLst/>
            <a:ahLst/>
            <a:cxnLst/>
            <a:rect l="l" t="t" r="r" b="b"/>
            <a:pathLst>
              <a:path w="307975" h="265429">
                <a:moveTo>
                  <a:pt x="153924" y="0"/>
                </a:moveTo>
                <a:lnTo>
                  <a:pt x="0" y="265176"/>
                </a:lnTo>
                <a:lnTo>
                  <a:pt x="307847" y="265176"/>
                </a:lnTo>
                <a:lnTo>
                  <a:pt x="153924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1908" y="2696082"/>
            <a:ext cx="226250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125" dirty="0">
                <a:solidFill>
                  <a:srgbClr val="FFFFFF"/>
                </a:solidFill>
              </a:rPr>
              <a:t>SUMMARY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3" name="object 3"/>
          <p:cNvSpPr/>
          <p:nvPr/>
        </p:nvSpPr>
        <p:spPr>
          <a:xfrm>
            <a:off x="707136" y="2145792"/>
            <a:ext cx="262255" cy="238125"/>
          </a:xfrm>
          <a:custGeom>
            <a:avLst/>
            <a:gdLst/>
            <a:ahLst/>
            <a:cxnLst/>
            <a:rect l="l" t="t" r="r" b="b"/>
            <a:pathLst>
              <a:path w="262255" h="238125">
                <a:moveTo>
                  <a:pt x="21462" y="21971"/>
                </a:moveTo>
                <a:lnTo>
                  <a:pt x="10731" y="21971"/>
                </a:lnTo>
                <a:lnTo>
                  <a:pt x="10731" y="215773"/>
                </a:lnTo>
                <a:lnTo>
                  <a:pt x="4876" y="216027"/>
                </a:lnTo>
                <a:lnTo>
                  <a:pt x="0" y="220725"/>
                </a:lnTo>
                <a:lnTo>
                  <a:pt x="0" y="232791"/>
                </a:lnTo>
                <a:lnTo>
                  <a:pt x="4876" y="237744"/>
                </a:lnTo>
                <a:lnTo>
                  <a:pt x="257251" y="237744"/>
                </a:lnTo>
                <a:lnTo>
                  <a:pt x="262127" y="232791"/>
                </a:lnTo>
                <a:lnTo>
                  <a:pt x="262127" y="220725"/>
                </a:lnTo>
                <a:lnTo>
                  <a:pt x="257251" y="216027"/>
                </a:lnTo>
                <a:lnTo>
                  <a:pt x="251396" y="215773"/>
                </a:lnTo>
                <a:lnTo>
                  <a:pt x="21462" y="215773"/>
                </a:lnTo>
                <a:lnTo>
                  <a:pt x="21462" y="21971"/>
                </a:lnTo>
                <a:close/>
              </a:path>
              <a:path w="262255" h="238125">
                <a:moveTo>
                  <a:pt x="251396" y="21971"/>
                </a:moveTo>
                <a:lnTo>
                  <a:pt x="240664" y="21971"/>
                </a:lnTo>
                <a:lnTo>
                  <a:pt x="240664" y="215773"/>
                </a:lnTo>
                <a:lnTo>
                  <a:pt x="251396" y="215773"/>
                </a:lnTo>
                <a:lnTo>
                  <a:pt x="251396" y="21971"/>
                </a:lnTo>
                <a:close/>
              </a:path>
              <a:path w="262255" h="238125">
                <a:moveTo>
                  <a:pt x="125857" y="59817"/>
                </a:moveTo>
                <a:lnTo>
                  <a:pt x="103421" y="64408"/>
                </a:lnTo>
                <a:lnTo>
                  <a:pt x="85129" y="76930"/>
                </a:lnTo>
                <a:lnTo>
                  <a:pt x="72812" y="95500"/>
                </a:lnTo>
                <a:lnTo>
                  <a:pt x="68300" y="118237"/>
                </a:lnTo>
                <a:lnTo>
                  <a:pt x="72812" y="140920"/>
                </a:lnTo>
                <a:lnTo>
                  <a:pt x="85129" y="159496"/>
                </a:lnTo>
                <a:lnTo>
                  <a:pt x="103421" y="172047"/>
                </a:lnTo>
                <a:lnTo>
                  <a:pt x="125857" y="176657"/>
                </a:lnTo>
                <a:lnTo>
                  <a:pt x="148483" y="172047"/>
                </a:lnTo>
                <a:lnTo>
                  <a:pt x="166873" y="159496"/>
                </a:lnTo>
                <a:lnTo>
                  <a:pt x="179226" y="140920"/>
                </a:lnTo>
                <a:lnTo>
                  <a:pt x="183743" y="118237"/>
                </a:lnTo>
                <a:lnTo>
                  <a:pt x="125857" y="118237"/>
                </a:lnTo>
                <a:lnTo>
                  <a:pt x="125857" y="59817"/>
                </a:lnTo>
                <a:close/>
              </a:path>
              <a:path w="262255" h="238125">
                <a:moveTo>
                  <a:pt x="139192" y="42037"/>
                </a:moveTo>
                <a:lnTo>
                  <a:pt x="134962" y="42037"/>
                </a:lnTo>
                <a:lnTo>
                  <a:pt x="134962" y="108966"/>
                </a:lnTo>
                <a:lnTo>
                  <a:pt x="201307" y="108966"/>
                </a:lnTo>
                <a:lnTo>
                  <a:pt x="201307" y="104775"/>
                </a:lnTo>
                <a:lnTo>
                  <a:pt x="200447" y="100457"/>
                </a:lnTo>
                <a:lnTo>
                  <a:pt x="143421" y="100457"/>
                </a:lnTo>
                <a:lnTo>
                  <a:pt x="143421" y="50927"/>
                </a:lnTo>
                <a:lnTo>
                  <a:pt x="169224" y="50927"/>
                </a:lnTo>
                <a:lnTo>
                  <a:pt x="163444" y="46982"/>
                </a:lnTo>
                <a:lnTo>
                  <a:pt x="139192" y="42037"/>
                </a:lnTo>
                <a:close/>
              </a:path>
              <a:path w="262255" h="238125">
                <a:moveTo>
                  <a:pt x="169224" y="50927"/>
                </a:moveTo>
                <a:lnTo>
                  <a:pt x="143421" y="50927"/>
                </a:lnTo>
                <a:lnTo>
                  <a:pt x="161983" y="55737"/>
                </a:lnTo>
                <a:lnTo>
                  <a:pt x="177285" y="66452"/>
                </a:lnTo>
                <a:lnTo>
                  <a:pt x="188015" y="81787"/>
                </a:lnTo>
                <a:lnTo>
                  <a:pt x="192862" y="100457"/>
                </a:lnTo>
                <a:lnTo>
                  <a:pt x="200447" y="100457"/>
                </a:lnTo>
                <a:lnTo>
                  <a:pt x="196450" y="80398"/>
                </a:lnTo>
                <a:lnTo>
                  <a:pt x="183180" y="60452"/>
                </a:lnTo>
                <a:lnTo>
                  <a:pt x="169224" y="50927"/>
                </a:lnTo>
                <a:close/>
              </a:path>
              <a:path w="262255" h="238125">
                <a:moveTo>
                  <a:pt x="257251" y="0"/>
                </a:moveTo>
                <a:lnTo>
                  <a:pt x="4876" y="0"/>
                </a:lnTo>
                <a:lnTo>
                  <a:pt x="0" y="4953"/>
                </a:lnTo>
                <a:lnTo>
                  <a:pt x="0" y="17018"/>
                </a:lnTo>
                <a:lnTo>
                  <a:pt x="4876" y="21971"/>
                </a:lnTo>
                <a:lnTo>
                  <a:pt x="257251" y="21971"/>
                </a:lnTo>
                <a:lnTo>
                  <a:pt x="262127" y="17018"/>
                </a:lnTo>
                <a:lnTo>
                  <a:pt x="262127" y="4953"/>
                </a:lnTo>
                <a:lnTo>
                  <a:pt x="257251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9300" y="3108960"/>
            <a:ext cx="240029" cy="292735"/>
          </a:xfrm>
          <a:custGeom>
            <a:avLst/>
            <a:gdLst/>
            <a:ahLst/>
            <a:cxnLst/>
            <a:rect l="l" t="t" r="r" b="b"/>
            <a:pathLst>
              <a:path w="240030" h="292735">
                <a:moveTo>
                  <a:pt x="60025" y="16382"/>
                </a:moveTo>
                <a:lnTo>
                  <a:pt x="33235" y="16382"/>
                </a:lnTo>
                <a:lnTo>
                  <a:pt x="35509" y="16763"/>
                </a:lnTo>
                <a:lnTo>
                  <a:pt x="37795" y="17779"/>
                </a:lnTo>
                <a:lnTo>
                  <a:pt x="59951" y="52752"/>
                </a:lnTo>
                <a:lnTo>
                  <a:pt x="66471" y="88011"/>
                </a:lnTo>
                <a:lnTo>
                  <a:pt x="39420" y="91312"/>
                </a:lnTo>
                <a:lnTo>
                  <a:pt x="29971" y="171068"/>
                </a:lnTo>
                <a:lnTo>
                  <a:pt x="150850" y="292607"/>
                </a:lnTo>
                <a:lnTo>
                  <a:pt x="198508" y="244601"/>
                </a:lnTo>
                <a:lnTo>
                  <a:pt x="173342" y="244601"/>
                </a:lnTo>
                <a:lnTo>
                  <a:pt x="154444" y="225298"/>
                </a:lnTo>
                <a:lnTo>
                  <a:pt x="157333" y="222376"/>
                </a:lnTo>
                <a:lnTo>
                  <a:pt x="151180" y="222376"/>
                </a:lnTo>
                <a:lnTo>
                  <a:pt x="133261" y="204215"/>
                </a:lnTo>
                <a:lnTo>
                  <a:pt x="135529" y="201929"/>
                </a:lnTo>
                <a:lnTo>
                  <a:pt x="130975" y="201929"/>
                </a:lnTo>
                <a:lnTo>
                  <a:pt x="123812" y="194437"/>
                </a:lnTo>
                <a:lnTo>
                  <a:pt x="126415" y="189484"/>
                </a:lnTo>
                <a:lnTo>
                  <a:pt x="121250" y="184276"/>
                </a:lnTo>
                <a:lnTo>
                  <a:pt x="113715" y="184276"/>
                </a:lnTo>
                <a:lnTo>
                  <a:pt x="106540" y="177037"/>
                </a:lnTo>
                <a:lnTo>
                  <a:pt x="118255" y="171703"/>
                </a:lnTo>
                <a:lnTo>
                  <a:pt x="105244" y="171703"/>
                </a:lnTo>
                <a:lnTo>
                  <a:pt x="103289" y="171450"/>
                </a:lnTo>
                <a:lnTo>
                  <a:pt x="101333" y="170814"/>
                </a:lnTo>
                <a:lnTo>
                  <a:pt x="99047" y="169799"/>
                </a:lnTo>
                <a:lnTo>
                  <a:pt x="97091" y="168528"/>
                </a:lnTo>
                <a:lnTo>
                  <a:pt x="94818" y="166115"/>
                </a:lnTo>
                <a:lnTo>
                  <a:pt x="90906" y="162178"/>
                </a:lnTo>
                <a:lnTo>
                  <a:pt x="88950" y="159003"/>
                </a:lnTo>
                <a:lnTo>
                  <a:pt x="88950" y="152653"/>
                </a:lnTo>
                <a:lnTo>
                  <a:pt x="90246" y="150113"/>
                </a:lnTo>
                <a:lnTo>
                  <a:pt x="92201" y="147827"/>
                </a:lnTo>
                <a:lnTo>
                  <a:pt x="99694" y="147827"/>
                </a:lnTo>
                <a:lnTo>
                  <a:pt x="99606" y="145161"/>
                </a:lnTo>
                <a:lnTo>
                  <a:pt x="99377" y="143510"/>
                </a:lnTo>
                <a:lnTo>
                  <a:pt x="100025" y="141224"/>
                </a:lnTo>
                <a:lnTo>
                  <a:pt x="100476" y="140842"/>
                </a:lnTo>
                <a:lnTo>
                  <a:pt x="68097" y="140842"/>
                </a:lnTo>
                <a:lnTo>
                  <a:pt x="63855" y="139191"/>
                </a:lnTo>
                <a:lnTo>
                  <a:pt x="60921" y="136016"/>
                </a:lnTo>
                <a:lnTo>
                  <a:pt x="57257" y="130615"/>
                </a:lnTo>
                <a:lnTo>
                  <a:pt x="56035" y="124428"/>
                </a:lnTo>
                <a:lnTo>
                  <a:pt x="57257" y="118193"/>
                </a:lnTo>
                <a:lnTo>
                  <a:pt x="60921" y="112649"/>
                </a:lnTo>
                <a:lnTo>
                  <a:pt x="62229" y="111378"/>
                </a:lnTo>
                <a:lnTo>
                  <a:pt x="63855" y="109981"/>
                </a:lnTo>
                <a:lnTo>
                  <a:pt x="65811" y="109347"/>
                </a:lnTo>
                <a:lnTo>
                  <a:pt x="146260" y="109347"/>
                </a:lnTo>
                <a:lnTo>
                  <a:pt x="123080" y="85978"/>
                </a:lnTo>
                <a:lnTo>
                  <a:pt x="82105" y="85978"/>
                </a:lnTo>
                <a:lnTo>
                  <a:pt x="81624" y="78908"/>
                </a:lnTo>
                <a:lnTo>
                  <a:pt x="80718" y="71802"/>
                </a:lnTo>
                <a:lnTo>
                  <a:pt x="79444" y="64672"/>
                </a:lnTo>
                <a:lnTo>
                  <a:pt x="77863" y="57530"/>
                </a:lnTo>
                <a:lnTo>
                  <a:pt x="71020" y="35359"/>
                </a:lnTo>
                <a:lnTo>
                  <a:pt x="62187" y="18653"/>
                </a:lnTo>
                <a:lnTo>
                  <a:pt x="60025" y="16382"/>
                </a:lnTo>
                <a:close/>
              </a:path>
              <a:path w="240030" h="292735">
                <a:moveTo>
                  <a:pt x="171056" y="222630"/>
                </a:moveTo>
                <a:lnTo>
                  <a:pt x="166497" y="227202"/>
                </a:lnTo>
                <a:lnTo>
                  <a:pt x="178549" y="239394"/>
                </a:lnTo>
                <a:lnTo>
                  <a:pt x="173342" y="244601"/>
                </a:lnTo>
                <a:lnTo>
                  <a:pt x="198508" y="244601"/>
                </a:lnTo>
                <a:lnTo>
                  <a:pt x="209225" y="233806"/>
                </a:lnTo>
                <a:lnTo>
                  <a:pt x="181813" y="233806"/>
                </a:lnTo>
                <a:lnTo>
                  <a:pt x="171056" y="222630"/>
                </a:lnTo>
                <a:close/>
              </a:path>
              <a:path w="240030" h="292735">
                <a:moveTo>
                  <a:pt x="179209" y="214502"/>
                </a:moveTo>
                <a:lnTo>
                  <a:pt x="175615" y="218059"/>
                </a:lnTo>
                <a:lnTo>
                  <a:pt x="186372" y="229235"/>
                </a:lnTo>
                <a:lnTo>
                  <a:pt x="181813" y="233806"/>
                </a:lnTo>
                <a:lnTo>
                  <a:pt x="209225" y="233806"/>
                </a:lnTo>
                <a:lnTo>
                  <a:pt x="216663" y="226313"/>
                </a:lnTo>
                <a:lnTo>
                  <a:pt x="190931" y="226313"/>
                </a:lnTo>
                <a:lnTo>
                  <a:pt x="179209" y="214502"/>
                </a:lnTo>
                <a:close/>
              </a:path>
              <a:path w="240030" h="292735">
                <a:moveTo>
                  <a:pt x="238728" y="202564"/>
                </a:moveTo>
                <a:lnTo>
                  <a:pt x="176923" y="202564"/>
                </a:lnTo>
                <a:lnTo>
                  <a:pt x="195821" y="221361"/>
                </a:lnTo>
                <a:lnTo>
                  <a:pt x="190931" y="226313"/>
                </a:lnTo>
                <a:lnTo>
                  <a:pt x="216663" y="226313"/>
                </a:lnTo>
                <a:lnTo>
                  <a:pt x="239483" y="203326"/>
                </a:lnTo>
                <a:lnTo>
                  <a:pt x="238728" y="202564"/>
                </a:lnTo>
                <a:close/>
              </a:path>
              <a:path w="240030" h="292735">
                <a:moveTo>
                  <a:pt x="217563" y="181228"/>
                </a:moveTo>
                <a:lnTo>
                  <a:pt x="156070" y="181228"/>
                </a:lnTo>
                <a:lnTo>
                  <a:pt x="162915" y="188467"/>
                </a:lnTo>
                <a:lnTo>
                  <a:pt x="145973" y="205612"/>
                </a:lnTo>
                <a:lnTo>
                  <a:pt x="156718" y="216788"/>
                </a:lnTo>
                <a:lnTo>
                  <a:pt x="151180" y="222376"/>
                </a:lnTo>
                <a:lnTo>
                  <a:pt x="157333" y="222376"/>
                </a:lnTo>
                <a:lnTo>
                  <a:pt x="176923" y="202564"/>
                </a:lnTo>
                <a:lnTo>
                  <a:pt x="238728" y="202564"/>
                </a:lnTo>
                <a:lnTo>
                  <a:pt x="217563" y="181228"/>
                </a:lnTo>
                <a:close/>
              </a:path>
              <a:path w="240030" h="292735">
                <a:moveTo>
                  <a:pt x="199422" y="162940"/>
                </a:moveTo>
                <a:lnTo>
                  <a:pt x="137502" y="162940"/>
                </a:lnTo>
                <a:lnTo>
                  <a:pt x="145313" y="170434"/>
                </a:lnTo>
                <a:lnTo>
                  <a:pt x="130975" y="201929"/>
                </a:lnTo>
                <a:lnTo>
                  <a:pt x="135529" y="201929"/>
                </a:lnTo>
                <a:lnTo>
                  <a:pt x="156070" y="181228"/>
                </a:lnTo>
                <a:lnTo>
                  <a:pt x="217563" y="181228"/>
                </a:lnTo>
                <a:lnTo>
                  <a:pt x="199422" y="162940"/>
                </a:lnTo>
                <a:close/>
              </a:path>
              <a:path w="240030" h="292735">
                <a:moveTo>
                  <a:pt x="118605" y="181610"/>
                </a:moveTo>
                <a:lnTo>
                  <a:pt x="113715" y="184276"/>
                </a:lnTo>
                <a:lnTo>
                  <a:pt x="121250" y="184276"/>
                </a:lnTo>
                <a:lnTo>
                  <a:pt x="118605" y="181610"/>
                </a:lnTo>
                <a:close/>
              </a:path>
              <a:path w="240030" h="292735">
                <a:moveTo>
                  <a:pt x="135547" y="172465"/>
                </a:moveTo>
                <a:lnTo>
                  <a:pt x="124790" y="178307"/>
                </a:lnTo>
                <a:lnTo>
                  <a:pt x="129679" y="183261"/>
                </a:lnTo>
                <a:lnTo>
                  <a:pt x="135547" y="172465"/>
                </a:lnTo>
                <a:close/>
              </a:path>
              <a:path w="240030" h="292735">
                <a:moveTo>
                  <a:pt x="111759" y="144779"/>
                </a:moveTo>
                <a:lnTo>
                  <a:pt x="109473" y="144779"/>
                </a:lnTo>
                <a:lnTo>
                  <a:pt x="109143" y="145541"/>
                </a:lnTo>
                <a:lnTo>
                  <a:pt x="108826" y="145795"/>
                </a:lnTo>
                <a:lnTo>
                  <a:pt x="108496" y="146176"/>
                </a:lnTo>
                <a:lnTo>
                  <a:pt x="108496" y="147447"/>
                </a:lnTo>
                <a:lnTo>
                  <a:pt x="109143" y="148462"/>
                </a:lnTo>
                <a:lnTo>
                  <a:pt x="110121" y="150113"/>
                </a:lnTo>
                <a:lnTo>
                  <a:pt x="112407" y="153669"/>
                </a:lnTo>
                <a:lnTo>
                  <a:pt x="114033" y="156590"/>
                </a:lnTo>
                <a:lnTo>
                  <a:pt x="115341" y="160527"/>
                </a:lnTo>
                <a:lnTo>
                  <a:pt x="115266" y="162940"/>
                </a:lnTo>
                <a:lnTo>
                  <a:pt x="114693" y="165862"/>
                </a:lnTo>
                <a:lnTo>
                  <a:pt x="113715" y="167131"/>
                </a:lnTo>
                <a:lnTo>
                  <a:pt x="112737" y="168528"/>
                </a:lnTo>
                <a:lnTo>
                  <a:pt x="111099" y="169799"/>
                </a:lnTo>
                <a:lnTo>
                  <a:pt x="109473" y="170814"/>
                </a:lnTo>
                <a:lnTo>
                  <a:pt x="107518" y="171068"/>
                </a:lnTo>
                <a:lnTo>
                  <a:pt x="105244" y="171703"/>
                </a:lnTo>
                <a:lnTo>
                  <a:pt x="118255" y="171703"/>
                </a:lnTo>
                <a:lnTo>
                  <a:pt x="137502" y="162940"/>
                </a:lnTo>
                <a:lnTo>
                  <a:pt x="199422" y="162940"/>
                </a:lnTo>
                <a:lnTo>
                  <a:pt x="195139" y="158623"/>
                </a:lnTo>
                <a:lnTo>
                  <a:pt x="120878" y="158623"/>
                </a:lnTo>
                <a:lnTo>
                  <a:pt x="113715" y="152400"/>
                </a:lnTo>
                <a:lnTo>
                  <a:pt x="114693" y="151384"/>
                </a:lnTo>
                <a:lnTo>
                  <a:pt x="115011" y="150113"/>
                </a:lnTo>
                <a:lnTo>
                  <a:pt x="115011" y="149098"/>
                </a:lnTo>
                <a:lnTo>
                  <a:pt x="114363" y="147065"/>
                </a:lnTo>
                <a:lnTo>
                  <a:pt x="113385" y="146176"/>
                </a:lnTo>
                <a:lnTo>
                  <a:pt x="112407" y="145161"/>
                </a:lnTo>
                <a:lnTo>
                  <a:pt x="111759" y="144779"/>
                </a:lnTo>
                <a:close/>
              </a:path>
              <a:path w="240030" h="292735">
                <a:moveTo>
                  <a:pt x="99694" y="147827"/>
                </a:moveTo>
                <a:lnTo>
                  <a:pt x="92201" y="147827"/>
                </a:lnTo>
                <a:lnTo>
                  <a:pt x="99377" y="154050"/>
                </a:lnTo>
                <a:lnTo>
                  <a:pt x="98399" y="155066"/>
                </a:lnTo>
                <a:lnTo>
                  <a:pt x="97751" y="156337"/>
                </a:lnTo>
                <a:lnTo>
                  <a:pt x="97701" y="157606"/>
                </a:lnTo>
                <a:lnTo>
                  <a:pt x="97497" y="158623"/>
                </a:lnTo>
                <a:lnTo>
                  <a:pt x="97529" y="159257"/>
                </a:lnTo>
                <a:lnTo>
                  <a:pt x="98069" y="160527"/>
                </a:lnTo>
                <a:lnTo>
                  <a:pt x="100355" y="162940"/>
                </a:lnTo>
                <a:lnTo>
                  <a:pt x="101333" y="163194"/>
                </a:lnTo>
                <a:lnTo>
                  <a:pt x="102311" y="163575"/>
                </a:lnTo>
                <a:lnTo>
                  <a:pt x="103289" y="163575"/>
                </a:lnTo>
                <a:lnTo>
                  <a:pt x="104267" y="163194"/>
                </a:lnTo>
                <a:lnTo>
                  <a:pt x="105562" y="161925"/>
                </a:lnTo>
                <a:lnTo>
                  <a:pt x="105462" y="159003"/>
                </a:lnTo>
                <a:lnTo>
                  <a:pt x="104914" y="157606"/>
                </a:lnTo>
                <a:lnTo>
                  <a:pt x="103289" y="155320"/>
                </a:lnTo>
                <a:lnTo>
                  <a:pt x="101003" y="151384"/>
                </a:lnTo>
                <a:lnTo>
                  <a:pt x="99694" y="148462"/>
                </a:lnTo>
                <a:lnTo>
                  <a:pt x="99694" y="147827"/>
                </a:lnTo>
                <a:close/>
              </a:path>
              <a:path w="240030" h="292735">
                <a:moveTo>
                  <a:pt x="173597" y="136905"/>
                </a:moveTo>
                <a:lnTo>
                  <a:pt x="109804" y="136905"/>
                </a:lnTo>
                <a:lnTo>
                  <a:pt x="111759" y="137922"/>
                </a:lnTo>
                <a:lnTo>
                  <a:pt x="113715" y="138556"/>
                </a:lnTo>
                <a:lnTo>
                  <a:pt x="115671" y="140207"/>
                </a:lnTo>
                <a:lnTo>
                  <a:pt x="123417" y="153669"/>
                </a:lnTo>
                <a:lnTo>
                  <a:pt x="122834" y="155955"/>
                </a:lnTo>
                <a:lnTo>
                  <a:pt x="120878" y="158623"/>
                </a:lnTo>
                <a:lnTo>
                  <a:pt x="195139" y="158623"/>
                </a:lnTo>
                <a:lnTo>
                  <a:pt x="173597" y="136905"/>
                </a:lnTo>
                <a:close/>
              </a:path>
              <a:path w="240030" h="292735">
                <a:moveTo>
                  <a:pt x="147519" y="110616"/>
                </a:moveTo>
                <a:lnTo>
                  <a:pt x="81775" y="110616"/>
                </a:lnTo>
                <a:lnTo>
                  <a:pt x="82435" y="111378"/>
                </a:lnTo>
                <a:lnTo>
                  <a:pt x="83413" y="112013"/>
                </a:lnTo>
                <a:lnTo>
                  <a:pt x="84061" y="112649"/>
                </a:lnTo>
                <a:lnTo>
                  <a:pt x="86994" y="115950"/>
                </a:lnTo>
                <a:lnTo>
                  <a:pt x="88950" y="119887"/>
                </a:lnTo>
                <a:lnTo>
                  <a:pt x="88950" y="128777"/>
                </a:lnTo>
                <a:lnTo>
                  <a:pt x="86994" y="132968"/>
                </a:lnTo>
                <a:lnTo>
                  <a:pt x="84061" y="136016"/>
                </a:lnTo>
                <a:lnTo>
                  <a:pt x="80797" y="139191"/>
                </a:lnTo>
                <a:lnTo>
                  <a:pt x="76898" y="140842"/>
                </a:lnTo>
                <a:lnTo>
                  <a:pt x="100476" y="140842"/>
                </a:lnTo>
                <a:lnTo>
                  <a:pt x="101981" y="139573"/>
                </a:lnTo>
                <a:lnTo>
                  <a:pt x="102958" y="138302"/>
                </a:lnTo>
                <a:lnTo>
                  <a:pt x="104584" y="137540"/>
                </a:lnTo>
                <a:lnTo>
                  <a:pt x="106222" y="137287"/>
                </a:lnTo>
                <a:lnTo>
                  <a:pt x="107848" y="136905"/>
                </a:lnTo>
                <a:lnTo>
                  <a:pt x="173597" y="136905"/>
                </a:lnTo>
                <a:lnTo>
                  <a:pt x="147519" y="110616"/>
                </a:lnTo>
                <a:close/>
              </a:path>
              <a:path w="240030" h="292735">
                <a:moveTo>
                  <a:pt x="146260" y="109347"/>
                </a:moveTo>
                <a:lnTo>
                  <a:pt x="65811" y="109347"/>
                </a:lnTo>
                <a:lnTo>
                  <a:pt x="64515" y="118490"/>
                </a:lnTo>
                <a:lnTo>
                  <a:pt x="63538" y="123189"/>
                </a:lnTo>
                <a:lnTo>
                  <a:pt x="63207" y="125729"/>
                </a:lnTo>
                <a:lnTo>
                  <a:pt x="63538" y="128015"/>
                </a:lnTo>
                <a:lnTo>
                  <a:pt x="66789" y="132079"/>
                </a:lnTo>
                <a:lnTo>
                  <a:pt x="69392" y="133350"/>
                </a:lnTo>
                <a:lnTo>
                  <a:pt x="75590" y="133350"/>
                </a:lnTo>
                <a:lnTo>
                  <a:pt x="78524" y="131063"/>
                </a:lnTo>
                <a:lnTo>
                  <a:pt x="79171" y="127126"/>
                </a:lnTo>
                <a:lnTo>
                  <a:pt x="80479" y="121792"/>
                </a:lnTo>
                <a:lnTo>
                  <a:pt x="81775" y="110616"/>
                </a:lnTo>
                <a:lnTo>
                  <a:pt x="147519" y="110616"/>
                </a:lnTo>
                <a:lnTo>
                  <a:pt x="146260" y="109347"/>
                </a:lnTo>
                <a:close/>
              </a:path>
              <a:path w="240030" h="292735">
                <a:moveTo>
                  <a:pt x="33235" y="0"/>
                </a:moveTo>
                <a:lnTo>
                  <a:pt x="30949" y="0"/>
                </a:lnTo>
                <a:lnTo>
                  <a:pt x="17866" y="3988"/>
                </a:lnTo>
                <a:lnTo>
                  <a:pt x="8388" y="14382"/>
                </a:lnTo>
                <a:lnTo>
                  <a:pt x="2453" y="28825"/>
                </a:lnTo>
                <a:lnTo>
                  <a:pt x="0" y="44957"/>
                </a:lnTo>
                <a:lnTo>
                  <a:pt x="582" y="63007"/>
                </a:lnTo>
                <a:lnTo>
                  <a:pt x="19875" y="114300"/>
                </a:lnTo>
                <a:lnTo>
                  <a:pt x="23787" y="117855"/>
                </a:lnTo>
                <a:lnTo>
                  <a:pt x="29971" y="117855"/>
                </a:lnTo>
                <a:lnTo>
                  <a:pt x="32905" y="116204"/>
                </a:lnTo>
                <a:lnTo>
                  <a:pt x="34531" y="113664"/>
                </a:lnTo>
                <a:lnTo>
                  <a:pt x="35839" y="110998"/>
                </a:lnTo>
                <a:lnTo>
                  <a:pt x="35509" y="108330"/>
                </a:lnTo>
                <a:lnTo>
                  <a:pt x="33883" y="106044"/>
                </a:lnTo>
                <a:lnTo>
                  <a:pt x="26918" y="94200"/>
                </a:lnTo>
                <a:lnTo>
                  <a:pt x="21663" y="81772"/>
                </a:lnTo>
                <a:lnTo>
                  <a:pt x="18117" y="68843"/>
                </a:lnTo>
                <a:lnTo>
                  <a:pt x="16281" y="55499"/>
                </a:lnTo>
                <a:lnTo>
                  <a:pt x="16227" y="52752"/>
                </a:lnTo>
                <a:lnTo>
                  <a:pt x="16314" y="44957"/>
                </a:lnTo>
                <a:lnTo>
                  <a:pt x="28346" y="16382"/>
                </a:lnTo>
                <a:lnTo>
                  <a:pt x="60025" y="16382"/>
                </a:lnTo>
                <a:lnTo>
                  <a:pt x="51337" y="7256"/>
                </a:lnTo>
                <a:lnTo>
                  <a:pt x="38442" y="1015"/>
                </a:lnTo>
                <a:lnTo>
                  <a:pt x="35839" y="380"/>
                </a:lnTo>
                <a:lnTo>
                  <a:pt x="33235" y="0"/>
                </a:lnTo>
                <a:close/>
              </a:path>
              <a:path w="240030" h="292735">
                <a:moveTo>
                  <a:pt x="118922" y="81787"/>
                </a:moveTo>
                <a:lnTo>
                  <a:pt x="82105" y="85978"/>
                </a:lnTo>
                <a:lnTo>
                  <a:pt x="123080" y="85978"/>
                </a:lnTo>
                <a:lnTo>
                  <a:pt x="118922" y="81787"/>
                </a:lnTo>
                <a:close/>
              </a:path>
            </a:pathLst>
          </a:custGeom>
          <a:solidFill>
            <a:srgbClr val="F16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459223" y="1914144"/>
            <a:ext cx="2479040" cy="3122295"/>
            <a:chOff x="4459223" y="1914144"/>
            <a:chExt cx="2479040" cy="31222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4295" y="1926336"/>
              <a:ext cx="1238250" cy="10858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81727" y="1953768"/>
              <a:ext cx="1130935" cy="978535"/>
            </a:xfrm>
            <a:custGeom>
              <a:avLst/>
              <a:gdLst/>
              <a:ahLst/>
              <a:cxnLst/>
              <a:rect l="l" t="t" r="r" b="b"/>
              <a:pathLst>
                <a:path w="1130935" h="978535">
                  <a:moveTo>
                    <a:pt x="1130808" y="0"/>
                  </a:moveTo>
                  <a:lnTo>
                    <a:pt x="1077957" y="5465"/>
                  </a:lnTo>
                  <a:lnTo>
                    <a:pt x="1024034" y="12574"/>
                  </a:lnTo>
                  <a:lnTo>
                    <a:pt x="969284" y="21215"/>
                  </a:lnTo>
                  <a:lnTo>
                    <a:pt x="913954" y="31276"/>
                  </a:lnTo>
                  <a:lnTo>
                    <a:pt x="858291" y="42644"/>
                  </a:lnTo>
                  <a:lnTo>
                    <a:pt x="802540" y="55208"/>
                  </a:lnTo>
                  <a:lnTo>
                    <a:pt x="746948" y="68856"/>
                  </a:lnTo>
                  <a:lnTo>
                    <a:pt x="691761" y="83476"/>
                  </a:lnTo>
                  <a:lnTo>
                    <a:pt x="637226" y="98956"/>
                  </a:lnTo>
                  <a:lnTo>
                    <a:pt x="583590" y="115184"/>
                  </a:lnTo>
                  <a:lnTo>
                    <a:pt x="531098" y="132048"/>
                  </a:lnTo>
                  <a:lnTo>
                    <a:pt x="479997" y="149436"/>
                  </a:lnTo>
                  <a:lnTo>
                    <a:pt x="430533" y="167237"/>
                  </a:lnTo>
                  <a:lnTo>
                    <a:pt x="382953" y="185338"/>
                  </a:lnTo>
                  <a:lnTo>
                    <a:pt x="337503" y="203628"/>
                  </a:lnTo>
                  <a:lnTo>
                    <a:pt x="294430" y="221994"/>
                  </a:lnTo>
                  <a:lnTo>
                    <a:pt x="253979" y="240325"/>
                  </a:lnTo>
                  <a:lnTo>
                    <a:pt x="216398" y="258509"/>
                  </a:lnTo>
                  <a:lnTo>
                    <a:pt x="181933" y="276433"/>
                  </a:lnTo>
                  <a:lnTo>
                    <a:pt x="123334" y="311057"/>
                  </a:lnTo>
                  <a:lnTo>
                    <a:pt x="60666" y="362831"/>
                  </a:lnTo>
                  <a:lnTo>
                    <a:pt x="32258" y="399129"/>
                  </a:lnTo>
                  <a:lnTo>
                    <a:pt x="14898" y="436618"/>
                  </a:lnTo>
                  <a:lnTo>
                    <a:pt x="9017" y="475488"/>
                  </a:lnTo>
                  <a:lnTo>
                    <a:pt x="23185" y="537704"/>
                  </a:lnTo>
                  <a:lnTo>
                    <a:pt x="54356" y="588025"/>
                  </a:lnTo>
                  <a:lnTo>
                    <a:pt x="85526" y="621702"/>
                  </a:lnTo>
                  <a:lnTo>
                    <a:pt x="99695" y="633984"/>
                  </a:lnTo>
                  <a:lnTo>
                    <a:pt x="108712" y="640334"/>
                  </a:lnTo>
                  <a:lnTo>
                    <a:pt x="104267" y="648716"/>
                  </a:lnTo>
                  <a:lnTo>
                    <a:pt x="100037" y="661007"/>
                  </a:lnTo>
                  <a:lnTo>
                    <a:pt x="88750" y="692850"/>
                  </a:lnTo>
                  <a:lnTo>
                    <a:pt x="72506" y="739476"/>
                  </a:lnTo>
                  <a:lnTo>
                    <a:pt x="53407" y="796114"/>
                  </a:lnTo>
                  <a:lnTo>
                    <a:pt x="33556" y="857995"/>
                  </a:lnTo>
                  <a:lnTo>
                    <a:pt x="15053" y="920350"/>
                  </a:lnTo>
                  <a:lnTo>
                    <a:pt x="0" y="978408"/>
                  </a:lnTo>
                  <a:lnTo>
                    <a:pt x="455549" y="978408"/>
                  </a:lnTo>
                  <a:lnTo>
                    <a:pt x="607313" y="843153"/>
                  </a:lnTo>
                  <a:lnTo>
                    <a:pt x="1130808" y="843153"/>
                  </a:lnTo>
                  <a:lnTo>
                    <a:pt x="1130808" y="663575"/>
                  </a:lnTo>
                  <a:lnTo>
                    <a:pt x="985774" y="519811"/>
                  </a:lnTo>
                  <a:lnTo>
                    <a:pt x="1130808" y="378206"/>
                  </a:lnTo>
                  <a:lnTo>
                    <a:pt x="1130808" y="0"/>
                  </a:lnTo>
                  <a:close/>
                </a:path>
                <a:path w="1130935" h="978535">
                  <a:moveTo>
                    <a:pt x="1130808" y="843153"/>
                  </a:moveTo>
                  <a:lnTo>
                    <a:pt x="607313" y="843153"/>
                  </a:lnTo>
                  <a:lnTo>
                    <a:pt x="761364" y="978408"/>
                  </a:lnTo>
                  <a:lnTo>
                    <a:pt x="1130808" y="978408"/>
                  </a:lnTo>
                  <a:lnTo>
                    <a:pt x="1130808" y="843153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5375" y="2929127"/>
              <a:ext cx="1256537" cy="12230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02807" y="2956560"/>
              <a:ext cx="1149350" cy="1115695"/>
            </a:xfrm>
            <a:custGeom>
              <a:avLst/>
              <a:gdLst/>
              <a:ahLst/>
              <a:cxnLst/>
              <a:rect l="l" t="t" r="r" b="b"/>
              <a:pathLst>
                <a:path w="1149350" h="1115695">
                  <a:moveTo>
                    <a:pt x="784225" y="988313"/>
                  </a:moveTo>
                  <a:lnTo>
                    <a:pt x="500888" y="988313"/>
                  </a:lnTo>
                  <a:lnTo>
                    <a:pt x="500888" y="990472"/>
                  </a:lnTo>
                  <a:lnTo>
                    <a:pt x="643636" y="1115567"/>
                  </a:lnTo>
                  <a:lnTo>
                    <a:pt x="784225" y="990472"/>
                  </a:lnTo>
                  <a:lnTo>
                    <a:pt x="784225" y="988313"/>
                  </a:lnTo>
                  <a:close/>
                </a:path>
                <a:path w="1149350" h="1115695">
                  <a:moveTo>
                    <a:pt x="489584" y="0"/>
                  </a:moveTo>
                  <a:lnTo>
                    <a:pt x="136016" y="0"/>
                  </a:lnTo>
                  <a:lnTo>
                    <a:pt x="136016" y="299085"/>
                  </a:lnTo>
                  <a:lnTo>
                    <a:pt x="0" y="430529"/>
                  </a:lnTo>
                  <a:lnTo>
                    <a:pt x="136016" y="564134"/>
                  </a:lnTo>
                  <a:lnTo>
                    <a:pt x="136016" y="988313"/>
                  </a:lnTo>
                  <a:lnTo>
                    <a:pt x="836294" y="988313"/>
                  </a:lnTo>
                  <a:lnTo>
                    <a:pt x="858426" y="944100"/>
                  </a:lnTo>
                  <a:lnTo>
                    <a:pt x="884189" y="897112"/>
                  </a:lnTo>
                  <a:lnTo>
                    <a:pt x="913786" y="846957"/>
                  </a:lnTo>
                  <a:lnTo>
                    <a:pt x="947419" y="793241"/>
                  </a:lnTo>
                  <a:lnTo>
                    <a:pt x="957906" y="774406"/>
                  </a:lnTo>
                  <a:lnTo>
                    <a:pt x="983385" y="723220"/>
                  </a:lnTo>
                  <a:lnTo>
                    <a:pt x="1012974" y="655479"/>
                  </a:lnTo>
                  <a:lnTo>
                    <a:pt x="1028597" y="615951"/>
                  </a:lnTo>
                  <a:lnTo>
                    <a:pt x="1044392" y="572945"/>
                  </a:lnTo>
                  <a:lnTo>
                    <a:pt x="1060074" y="526681"/>
                  </a:lnTo>
                  <a:lnTo>
                    <a:pt x="1075358" y="477378"/>
                  </a:lnTo>
                  <a:lnTo>
                    <a:pt x="1089959" y="425258"/>
                  </a:lnTo>
                  <a:lnTo>
                    <a:pt x="1103592" y="370540"/>
                  </a:lnTo>
                  <a:lnTo>
                    <a:pt x="1115972" y="313444"/>
                  </a:lnTo>
                  <a:lnTo>
                    <a:pt x="1126814" y="254190"/>
                  </a:lnTo>
                  <a:lnTo>
                    <a:pt x="1135832" y="192999"/>
                  </a:lnTo>
                  <a:lnTo>
                    <a:pt x="1141895" y="137794"/>
                  </a:lnTo>
                  <a:lnTo>
                    <a:pt x="643636" y="137794"/>
                  </a:lnTo>
                  <a:lnTo>
                    <a:pt x="489584" y="0"/>
                  </a:lnTo>
                  <a:close/>
                </a:path>
                <a:path w="1149350" h="1115695">
                  <a:moveTo>
                    <a:pt x="1149095" y="0"/>
                  </a:moveTo>
                  <a:lnTo>
                    <a:pt x="795527" y="0"/>
                  </a:lnTo>
                  <a:lnTo>
                    <a:pt x="643636" y="137794"/>
                  </a:lnTo>
                  <a:lnTo>
                    <a:pt x="1141895" y="137794"/>
                  </a:lnTo>
                  <a:lnTo>
                    <a:pt x="1142742" y="130090"/>
                  </a:lnTo>
                  <a:lnTo>
                    <a:pt x="1147258" y="65683"/>
                  </a:lnTo>
                  <a:lnTo>
                    <a:pt x="114909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9223" y="2804160"/>
              <a:ext cx="1433322" cy="12199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88814" y="2831591"/>
              <a:ext cx="1323975" cy="1112520"/>
            </a:xfrm>
            <a:custGeom>
              <a:avLst/>
              <a:gdLst/>
              <a:ahLst/>
              <a:cxnLst/>
              <a:rect l="l" t="t" r="r" b="b"/>
              <a:pathLst>
                <a:path w="1323975" h="1112520">
                  <a:moveTo>
                    <a:pt x="1323721" y="126873"/>
                  </a:moveTo>
                  <a:lnTo>
                    <a:pt x="190119" y="126873"/>
                  </a:lnTo>
                  <a:lnTo>
                    <a:pt x="187118" y="144732"/>
                  </a:lnTo>
                  <a:lnTo>
                    <a:pt x="184975" y="160210"/>
                  </a:lnTo>
                  <a:lnTo>
                    <a:pt x="183689" y="173307"/>
                  </a:lnTo>
                  <a:lnTo>
                    <a:pt x="183261" y="184023"/>
                  </a:lnTo>
                  <a:lnTo>
                    <a:pt x="185759" y="199856"/>
                  </a:lnTo>
                  <a:lnTo>
                    <a:pt x="189531" y="215725"/>
                  </a:lnTo>
                  <a:lnTo>
                    <a:pt x="194137" y="231618"/>
                  </a:lnTo>
                  <a:lnTo>
                    <a:pt x="199136" y="247523"/>
                  </a:lnTo>
                  <a:lnTo>
                    <a:pt x="210285" y="283958"/>
                  </a:lnTo>
                  <a:lnTo>
                    <a:pt x="218990" y="324165"/>
                  </a:lnTo>
                  <a:lnTo>
                    <a:pt x="222043" y="369077"/>
                  </a:lnTo>
                  <a:lnTo>
                    <a:pt x="216238" y="419631"/>
                  </a:lnTo>
                  <a:lnTo>
                    <a:pt x="198368" y="476760"/>
                  </a:lnTo>
                  <a:lnTo>
                    <a:pt x="165226" y="541401"/>
                  </a:lnTo>
                  <a:lnTo>
                    <a:pt x="144914" y="573950"/>
                  </a:lnTo>
                  <a:lnTo>
                    <a:pt x="106005" y="634287"/>
                  </a:lnTo>
                  <a:lnTo>
                    <a:pt x="88264" y="662051"/>
                  </a:lnTo>
                  <a:lnTo>
                    <a:pt x="49952" y="719580"/>
                  </a:lnTo>
                  <a:lnTo>
                    <a:pt x="19510" y="770143"/>
                  </a:lnTo>
                  <a:lnTo>
                    <a:pt x="1379" y="811587"/>
                  </a:lnTo>
                  <a:lnTo>
                    <a:pt x="0" y="841756"/>
                  </a:lnTo>
                  <a:lnTo>
                    <a:pt x="0" y="846074"/>
                  </a:lnTo>
                  <a:lnTo>
                    <a:pt x="4572" y="852424"/>
                  </a:lnTo>
                  <a:lnTo>
                    <a:pt x="18161" y="856615"/>
                  </a:lnTo>
                  <a:lnTo>
                    <a:pt x="40880" y="865048"/>
                  </a:lnTo>
                  <a:lnTo>
                    <a:pt x="64468" y="871696"/>
                  </a:lnTo>
                  <a:lnTo>
                    <a:pt x="88080" y="877153"/>
                  </a:lnTo>
                  <a:lnTo>
                    <a:pt x="110871" y="882015"/>
                  </a:lnTo>
                  <a:lnTo>
                    <a:pt x="149572" y="891162"/>
                  </a:lnTo>
                  <a:lnTo>
                    <a:pt x="208258" y="914983"/>
                  </a:lnTo>
                  <a:lnTo>
                    <a:pt x="232578" y="960074"/>
                  </a:lnTo>
                  <a:lnTo>
                    <a:pt x="241155" y="1008909"/>
                  </a:lnTo>
                  <a:lnTo>
                    <a:pt x="242062" y="1025779"/>
                  </a:lnTo>
                  <a:lnTo>
                    <a:pt x="303275" y="1066038"/>
                  </a:lnTo>
                  <a:lnTo>
                    <a:pt x="288524" y="1103028"/>
                  </a:lnTo>
                  <a:lnTo>
                    <a:pt x="285114" y="1112520"/>
                  </a:lnTo>
                  <a:lnTo>
                    <a:pt x="649477" y="1112520"/>
                  </a:lnTo>
                  <a:lnTo>
                    <a:pt x="800988" y="977138"/>
                  </a:lnTo>
                  <a:lnTo>
                    <a:pt x="1323721" y="977138"/>
                  </a:lnTo>
                  <a:lnTo>
                    <a:pt x="1323721" y="700024"/>
                  </a:lnTo>
                  <a:lnTo>
                    <a:pt x="1178940" y="556260"/>
                  </a:lnTo>
                  <a:lnTo>
                    <a:pt x="1323721" y="414528"/>
                  </a:lnTo>
                  <a:lnTo>
                    <a:pt x="1323721" y="126873"/>
                  </a:lnTo>
                  <a:close/>
                </a:path>
                <a:path w="1323975" h="1112520">
                  <a:moveTo>
                    <a:pt x="1323721" y="977138"/>
                  </a:moveTo>
                  <a:lnTo>
                    <a:pt x="800988" y="977138"/>
                  </a:lnTo>
                  <a:lnTo>
                    <a:pt x="954913" y="1112520"/>
                  </a:lnTo>
                  <a:lnTo>
                    <a:pt x="1323721" y="1112520"/>
                  </a:lnTo>
                  <a:lnTo>
                    <a:pt x="1323721" y="977138"/>
                  </a:lnTo>
                  <a:close/>
                </a:path>
                <a:path w="1323975" h="1112520">
                  <a:moveTo>
                    <a:pt x="800988" y="0"/>
                  </a:moveTo>
                  <a:lnTo>
                    <a:pt x="660781" y="126873"/>
                  </a:lnTo>
                  <a:lnTo>
                    <a:pt x="943610" y="126873"/>
                  </a:lnTo>
                  <a:lnTo>
                    <a:pt x="80098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5375" y="3944111"/>
              <a:ext cx="1006601" cy="88163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02807" y="3971544"/>
              <a:ext cx="899794" cy="774700"/>
            </a:xfrm>
            <a:custGeom>
              <a:avLst/>
              <a:gdLst/>
              <a:ahLst/>
              <a:cxnLst/>
              <a:rect l="l" t="t" r="r" b="b"/>
              <a:pathLst>
                <a:path w="899795" h="774700">
                  <a:moveTo>
                    <a:pt x="488822" y="0"/>
                  </a:moveTo>
                  <a:lnTo>
                    <a:pt x="135762" y="0"/>
                  </a:lnTo>
                  <a:lnTo>
                    <a:pt x="135762" y="298195"/>
                  </a:lnTo>
                  <a:lnTo>
                    <a:pt x="0" y="429386"/>
                  </a:lnTo>
                  <a:lnTo>
                    <a:pt x="135762" y="562609"/>
                  </a:lnTo>
                  <a:lnTo>
                    <a:pt x="135762" y="774191"/>
                  </a:lnTo>
                  <a:lnTo>
                    <a:pt x="179266" y="764356"/>
                  </a:lnTo>
                  <a:lnTo>
                    <a:pt x="224434" y="754771"/>
                  </a:lnTo>
                  <a:lnTo>
                    <a:pt x="271266" y="745440"/>
                  </a:lnTo>
                  <a:lnTo>
                    <a:pt x="319762" y="736364"/>
                  </a:lnTo>
                  <a:lnTo>
                    <a:pt x="369922" y="727546"/>
                  </a:lnTo>
                  <a:lnTo>
                    <a:pt x="421746" y="718988"/>
                  </a:lnTo>
                  <a:lnTo>
                    <a:pt x="475233" y="710691"/>
                  </a:lnTo>
                  <a:lnTo>
                    <a:pt x="477519" y="710691"/>
                  </a:lnTo>
                  <a:lnTo>
                    <a:pt x="563935" y="696450"/>
                  </a:lnTo>
                  <a:lnTo>
                    <a:pt x="606964" y="688503"/>
                  </a:lnTo>
                  <a:lnTo>
                    <a:pt x="650970" y="679243"/>
                  </a:lnTo>
                  <a:lnTo>
                    <a:pt x="696773" y="668096"/>
                  </a:lnTo>
                  <a:lnTo>
                    <a:pt x="745196" y="654488"/>
                  </a:lnTo>
                  <a:lnTo>
                    <a:pt x="797059" y="637847"/>
                  </a:lnTo>
                  <a:lnTo>
                    <a:pt x="853186" y="617600"/>
                  </a:lnTo>
                  <a:lnTo>
                    <a:pt x="893012" y="593276"/>
                  </a:lnTo>
                  <a:lnTo>
                    <a:pt x="899368" y="567310"/>
                  </a:lnTo>
                  <a:lnTo>
                    <a:pt x="893651" y="550243"/>
                  </a:lnTo>
                  <a:lnTo>
                    <a:pt x="884148" y="533580"/>
                  </a:lnTo>
                  <a:lnTo>
                    <a:pt x="873633" y="518286"/>
                  </a:lnTo>
                  <a:lnTo>
                    <a:pt x="869061" y="513968"/>
                  </a:lnTo>
                  <a:lnTo>
                    <a:pt x="864488" y="505586"/>
                  </a:lnTo>
                  <a:lnTo>
                    <a:pt x="840480" y="465058"/>
                  </a:lnTo>
                  <a:lnTo>
                    <a:pt x="823483" y="427291"/>
                  </a:lnTo>
                  <a:lnTo>
                    <a:pt x="809464" y="379999"/>
                  </a:lnTo>
                  <a:lnTo>
                    <a:pt x="794384" y="310895"/>
                  </a:lnTo>
                  <a:lnTo>
                    <a:pt x="784934" y="252174"/>
                  </a:lnTo>
                  <a:lnTo>
                    <a:pt x="781388" y="197865"/>
                  </a:lnTo>
                  <a:lnTo>
                    <a:pt x="783621" y="146732"/>
                  </a:lnTo>
                  <a:lnTo>
                    <a:pt x="785094" y="137540"/>
                  </a:lnTo>
                  <a:lnTo>
                    <a:pt x="642746" y="137540"/>
                  </a:lnTo>
                  <a:lnTo>
                    <a:pt x="488822" y="0"/>
                  </a:lnTo>
                  <a:close/>
                </a:path>
                <a:path w="899795" h="774700">
                  <a:moveTo>
                    <a:pt x="823721" y="0"/>
                  </a:moveTo>
                  <a:lnTo>
                    <a:pt x="794384" y="0"/>
                  </a:lnTo>
                  <a:lnTo>
                    <a:pt x="642746" y="137540"/>
                  </a:lnTo>
                  <a:lnTo>
                    <a:pt x="785094" y="137540"/>
                  </a:lnTo>
                  <a:lnTo>
                    <a:pt x="791506" y="97535"/>
                  </a:lnTo>
                  <a:lnTo>
                    <a:pt x="804915" y="49037"/>
                  </a:lnTo>
                  <a:lnTo>
                    <a:pt x="823721" y="0"/>
                  </a:lnTo>
                  <a:close/>
                </a:path>
              </a:pathLst>
            </a:custGeom>
            <a:solidFill>
              <a:srgbClr val="F9C5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9639" y="3816095"/>
              <a:ext cx="1152906" cy="12199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68177" y="3843527"/>
              <a:ext cx="1044575" cy="1113790"/>
            </a:xfrm>
            <a:custGeom>
              <a:avLst/>
              <a:gdLst/>
              <a:ahLst/>
              <a:cxnLst/>
              <a:rect l="l" t="t" r="r" b="b"/>
              <a:pathLst>
                <a:path w="1044575" h="1113789">
                  <a:moveTo>
                    <a:pt x="994716" y="463550"/>
                  </a:moveTo>
                  <a:lnTo>
                    <a:pt x="659675" y="463550"/>
                  </a:lnTo>
                  <a:lnTo>
                    <a:pt x="666406" y="472059"/>
                  </a:lnTo>
                  <a:lnTo>
                    <a:pt x="670890" y="478716"/>
                  </a:lnTo>
                  <a:lnTo>
                    <a:pt x="695230" y="524284"/>
                  </a:lnTo>
                  <a:lnTo>
                    <a:pt x="710143" y="560656"/>
                  </a:lnTo>
                  <a:lnTo>
                    <a:pt x="723588" y="604392"/>
                  </a:lnTo>
                  <a:lnTo>
                    <a:pt x="733093" y="654225"/>
                  </a:lnTo>
                  <a:lnTo>
                    <a:pt x="736187" y="708885"/>
                  </a:lnTo>
                  <a:lnTo>
                    <a:pt x="730398" y="767101"/>
                  </a:lnTo>
                  <a:lnTo>
                    <a:pt x="713253" y="827605"/>
                  </a:lnTo>
                  <a:lnTo>
                    <a:pt x="682281" y="889127"/>
                  </a:lnTo>
                  <a:lnTo>
                    <a:pt x="657187" y="929066"/>
                  </a:lnTo>
                  <a:lnTo>
                    <a:pt x="632497" y="964231"/>
                  </a:lnTo>
                  <a:lnTo>
                    <a:pt x="607808" y="996229"/>
                  </a:lnTo>
                  <a:lnTo>
                    <a:pt x="582713" y="1026668"/>
                  </a:lnTo>
                  <a:lnTo>
                    <a:pt x="548804" y="1071118"/>
                  </a:lnTo>
                  <a:lnTo>
                    <a:pt x="541270" y="1083405"/>
                  </a:lnTo>
                  <a:lnTo>
                    <a:pt x="536057" y="1096264"/>
                  </a:lnTo>
                  <a:lnTo>
                    <a:pt x="533820" y="1107122"/>
                  </a:lnTo>
                  <a:lnTo>
                    <a:pt x="535215" y="1113409"/>
                  </a:lnTo>
                  <a:lnTo>
                    <a:pt x="603033" y="1079627"/>
                  </a:lnTo>
                  <a:lnTo>
                    <a:pt x="635988" y="1058055"/>
                  </a:lnTo>
                  <a:lnTo>
                    <a:pt x="672960" y="1037114"/>
                  </a:lnTo>
                  <a:lnTo>
                    <a:pt x="713951" y="1016804"/>
                  </a:lnTo>
                  <a:lnTo>
                    <a:pt x="758963" y="997124"/>
                  </a:lnTo>
                  <a:lnTo>
                    <a:pt x="807995" y="978074"/>
                  </a:lnTo>
                  <a:lnTo>
                    <a:pt x="861050" y="959654"/>
                  </a:lnTo>
                  <a:lnTo>
                    <a:pt x="918128" y="941864"/>
                  </a:lnTo>
                  <a:lnTo>
                    <a:pt x="979231" y="924705"/>
                  </a:lnTo>
                  <a:lnTo>
                    <a:pt x="1044358" y="908177"/>
                  </a:lnTo>
                  <a:lnTo>
                    <a:pt x="1044358" y="700659"/>
                  </a:lnTo>
                  <a:lnTo>
                    <a:pt x="899578" y="556768"/>
                  </a:lnTo>
                  <a:lnTo>
                    <a:pt x="994716" y="463550"/>
                  </a:lnTo>
                  <a:close/>
                </a:path>
                <a:path w="1044575" h="1113789">
                  <a:moveTo>
                    <a:pt x="1044358" y="127000"/>
                  </a:moveTo>
                  <a:lnTo>
                    <a:pt x="1180" y="127000"/>
                  </a:lnTo>
                  <a:lnTo>
                    <a:pt x="0" y="140434"/>
                  </a:lnTo>
                  <a:lnTo>
                    <a:pt x="23824" y="176742"/>
                  </a:lnTo>
                  <a:lnTo>
                    <a:pt x="30517" y="179959"/>
                  </a:lnTo>
                  <a:lnTo>
                    <a:pt x="57616" y="195998"/>
                  </a:lnTo>
                  <a:lnTo>
                    <a:pt x="84048" y="217789"/>
                  </a:lnTo>
                  <a:lnTo>
                    <a:pt x="104098" y="248699"/>
                  </a:lnTo>
                  <a:lnTo>
                    <a:pt x="112051" y="292100"/>
                  </a:lnTo>
                  <a:lnTo>
                    <a:pt x="112480" y="333934"/>
                  </a:lnTo>
                  <a:lnTo>
                    <a:pt x="115485" y="379000"/>
                  </a:lnTo>
                  <a:lnTo>
                    <a:pt x="123640" y="424180"/>
                  </a:lnTo>
                  <a:lnTo>
                    <a:pt x="139521" y="466353"/>
                  </a:lnTo>
                  <a:lnTo>
                    <a:pt x="165703" y="502402"/>
                  </a:lnTo>
                  <a:lnTo>
                    <a:pt x="204761" y="529209"/>
                  </a:lnTo>
                  <a:lnTo>
                    <a:pt x="250660" y="539299"/>
                  </a:lnTo>
                  <a:lnTo>
                    <a:pt x="272706" y="539750"/>
                  </a:lnTo>
                  <a:lnTo>
                    <a:pt x="327831" y="536661"/>
                  </a:lnTo>
                  <a:lnTo>
                    <a:pt x="388715" y="528518"/>
                  </a:lnTo>
                  <a:lnTo>
                    <a:pt x="451351" y="517006"/>
                  </a:lnTo>
                  <a:lnTo>
                    <a:pt x="511736" y="503809"/>
                  </a:lnTo>
                  <a:lnTo>
                    <a:pt x="565864" y="490611"/>
                  </a:lnTo>
                  <a:lnTo>
                    <a:pt x="609730" y="479099"/>
                  </a:lnTo>
                  <a:lnTo>
                    <a:pt x="650658" y="467868"/>
                  </a:lnTo>
                  <a:lnTo>
                    <a:pt x="659675" y="463550"/>
                  </a:lnTo>
                  <a:lnTo>
                    <a:pt x="994716" y="463550"/>
                  </a:lnTo>
                  <a:lnTo>
                    <a:pt x="1044358" y="414909"/>
                  </a:lnTo>
                  <a:lnTo>
                    <a:pt x="1044358" y="127000"/>
                  </a:lnTo>
                  <a:close/>
                </a:path>
                <a:path w="1044575" h="1113789">
                  <a:moveTo>
                    <a:pt x="521626" y="0"/>
                  </a:moveTo>
                  <a:lnTo>
                    <a:pt x="381291" y="127000"/>
                  </a:lnTo>
                  <a:lnTo>
                    <a:pt x="664247" y="127000"/>
                  </a:lnTo>
                  <a:lnTo>
                    <a:pt x="52162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519" y="1914144"/>
              <a:ext cx="1253490" cy="121996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711951" y="1941576"/>
              <a:ext cx="1146175" cy="1112520"/>
            </a:xfrm>
            <a:custGeom>
              <a:avLst/>
              <a:gdLst/>
              <a:ahLst/>
              <a:cxnLst/>
              <a:rect l="l" t="t" r="r" b="b"/>
              <a:pathLst>
                <a:path w="1146175" h="1112520">
                  <a:moveTo>
                    <a:pt x="230505" y="0"/>
                  </a:moveTo>
                  <a:lnTo>
                    <a:pt x="208073" y="369"/>
                  </a:lnTo>
                  <a:lnTo>
                    <a:pt x="184785" y="1333"/>
                  </a:lnTo>
                  <a:lnTo>
                    <a:pt x="135636" y="4190"/>
                  </a:lnTo>
                  <a:lnTo>
                    <a:pt x="135636" y="393446"/>
                  </a:lnTo>
                  <a:lnTo>
                    <a:pt x="0" y="526669"/>
                  </a:lnTo>
                  <a:lnTo>
                    <a:pt x="135636" y="659891"/>
                  </a:lnTo>
                  <a:lnTo>
                    <a:pt x="135636" y="985647"/>
                  </a:lnTo>
                  <a:lnTo>
                    <a:pt x="499618" y="985647"/>
                  </a:lnTo>
                  <a:lnTo>
                    <a:pt x="641985" y="1112520"/>
                  </a:lnTo>
                  <a:lnTo>
                    <a:pt x="782065" y="985647"/>
                  </a:lnTo>
                  <a:lnTo>
                    <a:pt x="1146048" y="985647"/>
                  </a:lnTo>
                  <a:lnTo>
                    <a:pt x="1144619" y="939911"/>
                  </a:lnTo>
                  <a:lnTo>
                    <a:pt x="1141476" y="892556"/>
                  </a:lnTo>
                  <a:lnTo>
                    <a:pt x="1135931" y="840549"/>
                  </a:lnTo>
                  <a:lnTo>
                    <a:pt x="1127519" y="789624"/>
                  </a:lnTo>
                  <a:lnTo>
                    <a:pt x="1116368" y="739829"/>
                  </a:lnTo>
                  <a:lnTo>
                    <a:pt x="1102605" y="691210"/>
                  </a:lnTo>
                  <a:lnTo>
                    <a:pt x="1086359" y="643814"/>
                  </a:lnTo>
                  <a:lnTo>
                    <a:pt x="1067755" y="597690"/>
                  </a:lnTo>
                  <a:lnTo>
                    <a:pt x="1046923" y="552883"/>
                  </a:lnTo>
                  <a:lnTo>
                    <a:pt x="1023990" y="509441"/>
                  </a:lnTo>
                  <a:lnTo>
                    <a:pt x="999083" y="467410"/>
                  </a:lnTo>
                  <a:lnTo>
                    <a:pt x="972330" y="426839"/>
                  </a:lnTo>
                  <a:lnTo>
                    <a:pt x="943858" y="387775"/>
                  </a:lnTo>
                  <a:lnTo>
                    <a:pt x="913795" y="350263"/>
                  </a:lnTo>
                  <a:lnTo>
                    <a:pt x="882269" y="314352"/>
                  </a:lnTo>
                  <a:lnTo>
                    <a:pt x="849407" y="280088"/>
                  </a:lnTo>
                  <a:lnTo>
                    <a:pt x="815336" y="247519"/>
                  </a:lnTo>
                  <a:lnTo>
                    <a:pt x="780185" y="216692"/>
                  </a:lnTo>
                  <a:lnTo>
                    <a:pt x="744081" y="187654"/>
                  </a:lnTo>
                  <a:lnTo>
                    <a:pt x="707151" y="160452"/>
                  </a:lnTo>
                  <a:lnTo>
                    <a:pt x="669524" y="135132"/>
                  </a:lnTo>
                  <a:lnTo>
                    <a:pt x="631326" y="111743"/>
                  </a:lnTo>
                  <a:lnTo>
                    <a:pt x="592685" y="90331"/>
                  </a:lnTo>
                  <a:lnTo>
                    <a:pt x="553729" y="70944"/>
                  </a:lnTo>
                  <a:lnTo>
                    <a:pt x="514585" y="53628"/>
                  </a:lnTo>
                  <a:lnTo>
                    <a:pt x="475381" y="38431"/>
                  </a:lnTo>
                  <a:lnTo>
                    <a:pt x="436245" y="25400"/>
                  </a:lnTo>
                  <a:lnTo>
                    <a:pt x="392668" y="14305"/>
                  </a:lnTo>
                  <a:lnTo>
                    <a:pt x="343566" y="6365"/>
                  </a:lnTo>
                  <a:lnTo>
                    <a:pt x="289369" y="1593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AEAA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582406" y="2144772"/>
            <a:ext cx="3045460" cy="26416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35" dirty="0">
                <a:solidFill>
                  <a:srgbClr val="0A4F83"/>
                </a:solidFill>
                <a:latin typeface="Arial"/>
                <a:cs typeface="Arial"/>
              </a:rPr>
              <a:t>ONLY</a:t>
            </a:r>
            <a:r>
              <a:rPr sz="1800" spc="-2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get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resource</a:t>
            </a:r>
            <a:r>
              <a:rPr sz="1800" spc="-3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qualify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resource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requirement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0A4F83"/>
                </a:solidFill>
                <a:latin typeface="Arial"/>
                <a:cs typeface="Arial"/>
              </a:rPr>
              <a:t>ALWAYS</a:t>
            </a:r>
            <a:r>
              <a:rPr sz="1800" spc="-5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think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about</a:t>
            </a:r>
            <a:r>
              <a:rPr sz="1800" spc="-4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motivate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members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Control</a:t>
            </a:r>
            <a:r>
              <a:rPr sz="1800" spc="-1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resource</a:t>
            </a:r>
            <a:r>
              <a:rPr sz="1800" spc="-6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as</a:t>
            </a:r>
            <a:r>
              <a:rPr sz="1800" spc="-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0A4F83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continuous</a:t>
            </a:r>
            <a:r>
              <a:rPr sz="1800" spc="-3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progress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0953" y="4105655"/>
            <a:ext cx="199135" cy="18783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196071" y="3297935"/>
            <a:ext cx="186055" cy="256540"/>
          </a:xfrm>
          <a:custGeom>
            <a:avLst/>
            <a:gdLst/>
            <a:ahLst/>
            <a:cxnLst/>
            <a:rect l="l" t="t" r="r" b="b"/>
            <a:pathLst>
              <a:path w="186054" h="256539">
                <a:moveTo>
                  <a:pt x="177546" y="0"/>
                </a:moveTo>
                <a:lnTo>
                  <a:pt x="8381" y="0"/>
                </a:lnTo>
                <a:lnTo>
                  <a:pt x="0" y="7112"/>
                </a:lnTo>
                <a:lnTo>
                  <a:pt x="0" y="248919"/>
                </a:lnTo>
                <a:lnTo>
                  <a:pt x="8381" y="256031"/>
                </a:lnTo>
                <a:lnTo>
                  <a:pt x="177546" y="256031"/>
                </a:lnTo>
                <a:lnTo>
                  <a:pt x="185927" y="248919"/>
                </a:lnTo>
                <a:lnTo>
                  <a:pt x="185927" y="247776"/>
                </a:lnTo>
                <a:lnTo>
                  <a:pt x="85217" y="247776"/>
                </a:lnTo>
                <a:lnTo>
                  <a:pt x="78994" y="242442"/>
                </a:lnTo>
                <a:lnTo>
                  <a:pt x="78994" y="229235"/>
                </a:lnTo>
                <a:lnTo>
                  <a:pt x="85217" y="223774"/>
                </a:lnTo>
                <a:lnTo>
                  <a:pt x="185927" y="223774"/>
                </a:lnTo>
                <a:lnTo>
                  <a:pt x="185927" y="215900"/>
                </a:lnTo>
                <a:lnTo>
                  <a:pt x="18287" y="215900"/>
                </a:lnTo>
                <a:lnTo>
                  <a:pt x="18287" y="39750"/>
                </a:lnTo>
                <a:lnTo>
                  <a:pt x="185927" y="39750"/>
                </a:lnTo>
                <a:lnTo>
                  <a:pt x="185927" y="24002"/>
                </a:lnTo>
                <a:lnTo>
                  <a:pt x="57784" y="24002"/>
                </a:lnTo>
                <a:lnTo>
                  <a:pt x="55752" y="22225"/>
                </a:lnTo>
                <a:lnTo>
                  <a:pt x="55752" y="17525"/>
                </a:lnTo>
                <a:lnTo>
                  <a:pt x="57784" y="15748"/>
                </a:lnTo>
                <a:lnTo>
                  <a:pt x="185927" y="15748"/>
                </a:lnTo>
                <a:lnTo>
                  <a:pt x="185927" y="7112"/>
                </a:lnTo>
                <a:lnTo>
                  <a:pt x="177546" y="0"/>
                </a:lnTo>
                <a:close/>
              </a:path>
              <a:path w="186054" h="256539">
                <a:moveTo>
                  <a:pt x="185927" y="223774"/>
                </a:moveTo>
                <a:lnTo>
                  <a:pt x="100710" y="223774"/>
                </a:lnTo>
                <a:lnTo>
                  <a:pt x="106933" y="229235"/>
                </a:lnTo>
                <a:lnTo>
                  <a:pt x="106933" y="242442"/>
                </a:lnTo>
                <a:lnTo>
                  <a:pt x="100710" y="247776"/>
                </a:lnTo>
                <a:lnTo>
                  <a:pt x="185927" y="247776"/>
                </a:lnTo>
                <a:lnTo>
                  <a:pt x="185927" y="223774"/>
                </a:lnTo>
                <a:close/>
              </a:path>
              <a:path w="186054" h="256539">
                <a:moveTo>
                  <a:pt x="185927" y="39750"/>
                </a:moveTo>
                <a:lnTo>
                  <a:pt x="167258" y="39750"/>
                </a:lnTo>
                <a:lnTo>
                  <a:pt x="167258" y="215900"/>
                </a:lnTo>
                <a:lnTo>
                  <a:pt x="185927" y="215900"/>
                </a:lnTo>
                <a:lnTo>
                  <a:pt x="185927" y="39750"/>
                </a:lnTo>
                <a:close/>
              </a:path>
              <a:path w="186054" h="256539">
                <a:moveTo>
                  <a:pt x="185927" y="15748"/>
                </a:moveTo>
                <a:lnTo>
                  <a:pt x="128143" y="15748"/>
                </a:lnTo>
                <a:lnTo>
                  <a:pt x="130175" y="17525"/>
                </a:lnTo>
                <a:lnTo>
                  <a:pt x="130175" y="22225"/>
                </a:lnTo>
                <a:lnTo>
                  <a:pt x="128143" y="24002"/>
                </a:lnTo>
                <a:lnTo>
                  <a:pt x="185927" y="24002"/>
                </a:lnTo>
                <a:lnTo>
                  <a:pt x="185927" y="1574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53400" y="2231135"/>
            <a:ext cx="237744" cy="20421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8135111" y="4221479"/>
            <a:ext cx="259079" cy="213360"/>
          </a:xfrm>
          <a:custGeom>
            <a:avLst/>
            <a:gdLst/>
            <a:ahLst/>
            <a:cxnLst/>
            <a:rect l="l" t="t" r="r" b="b"/>
            <a:pathLst>
              <a:path w="259079" h="213360">
                <a:moveTo>
                  <a:pt x="173780" y="178816"/>
                </a:moveTo>
                <a:lnTo>
                  <a:pt x="84201" y="178816"/>
                </a:lnTo>
                <a:lnTo>
                  <a:pt x="99949" y="184150"/>
                </a:lnTo>
                <a:lnTo>
                  <a:pt x="102183" y="188714"/>
                </a:lnTo>
                <a:lnTo>
                  <a:pt x="107251" y="198755"/>
                </a:lnTo>
                <a:lnTo>
                  <a:pt x="112700" y="208795"/>
                </a:lnTo>
                <a:lnTo>
                  <a:pt x="116078" y="213360"/>
                </a:lnTo>
                <a:lnTo>
                  <a:pt x="144272" y="213360"/>
                </a:lnTo>
                <a:lnTo>
                  <a:pt x="147450" y="208756"/>
                </a:lnTo>
                <a:lnTo>
                  <a:pt x="152463" y="198628"/>
                </a:lnTo>
                <a:lnTo>
                  <a:pt x="157095" y="188499"/>
                </a:lnTo>
                <a:lnTo>
                  <a:pt x="159131" y="183896"/>
                </a:lnTo>
                <a:lnTo>
                  <a:pt x="173780" y="178816"/>
                </a:lnTo>
                <a:close/>
              </a:path>
              <a:path w="259079" h="213360">
                <a:moveTo>
                  <a:pt x="47498" y="23114"/>
                </a:moveTo>
                <a:lnTo>
                  <a:pt x="27432" y="39624"/>
                </a:lnTo>
                <a:lnTo>
                  <a:pt x="29158" y="44836"/>
                </a:lnTo>
                <a:lnTo>
                  <a:pt x="34194" y="54943"/>
                </a:lnTo>
                <a:lnTo>
                  <a:pt x="39469" y="64787"/>
                </a:lnTo>
                <a:lnTo>
                  <a:pt x="41910" y="69215"/>
                </a:lnTo>
                <a:lnTo>
                  <a:pt x="35433" y="82423"/>
                </a:lnTo>
                <a:lnTo>
                  <a:pt x="29896" y="84197"/>
                </a:lnTo>
                <a:lnTo>
                  <a:pt x="17716" y="88233"/>
                </a:lnTo>
                <a:lnTo>
                  <a:pt x="5536" y="92602"/>
                </a:lnTo>
                <a:lnTo>
                  <a:pt x="0" y="95377"/>
                </a:lnTo>
                <a:lnTo>
                  <a:pt x="0" y="118745"/>
                </a:lnTo>
                <a:lnTo>
                  <a:pt x="5536" y="121346"/>
                </a:lnTo>
                <a:lnTo>
                  <a:pt x="17716" y="125460"/>
                </a:lnTo>
                <a:lnTo>
                  <a:pt x="29896" y="129264"/>
                </a:lnTo>
                <a:lnTo>
                  <a:pt x="35433" y="130937"/>
                </a:lnTo>
                <a:lnTo>
                  <a:pt x="42291" y="144145"/>
                </a:lnTo>
                <a:lnTo>
                  <a:pt x="39927" y="148665"/>
                </a:lnTo>
                <a:lnTo>
                  <a:pt x="34813" y="158686"/>
                </a:lnTo>
                <a:lnTo>
                  <a:pt x="29914" y="168898"/>
                </a:lnTo>
                <a:lnTo>
                  <a:pt x="28194" y="173990"/>
                </a:lnTo>
                <a:lnTo>
                  <a:pt x="48387" y="190627"/>
                </a:lnTo>
                <a:lnTo>
                  <a:pt x="54465" y="189210"/>
                </a:lnTo>
                <a:lnTo>
                  <a:pt x="66722" y="185102"/>
                </a:lnTo>
                <a:lnTo>
                  <a:pt x="84201" y="178816"/>
                </a:lnTo>
                <a:lnTo>
                  <a:pt x="173780" y="178816"/>
                </a:lnTo>
                <a:lnTo>
                  <a:pt x="174879" y="178435"/>
                </a:lnTo>
                <a:lnTo>
                  <a:pt x="225256" y="178435"/>
                </a:lnTo>
                <a:lnTo>
                  <a:pt x="231267" y="173355"/>
                </a:lnTo>
                <a:lnTo>
                  <a:pt x="229701" y="168302"/>
                </a:lnTo>
                <a:lnTo>
                  <a:pt x="224647" y="158178"/>
                </a:lnTo>
                <a:lnTo>
                  <a:pt x="219283" y="148244"/>
                </a:lnTo>
                <a:lnTo>
                  <a:pt x="216789" y="143764"/>
                </a:lnTo>
                <a:lnTo>
                  <a:pt x="218328" y="140716"/>
                </a:lnTo>
                <a:lnTo>
                  <a:pt x="129286" y="140716"/>
                </a:lnTo>
                <a:lnTo>
                  <a:pt x="113333" y="138039"/>
                </a:lnTo>
                <a:lnTo>
                  <a:pt x="100155" y="130730"/>
                </a:lnTo>
                <a:lnTo>
                  <a:pt x="91191" y="119874"/>
                </a:lnTo>
                <a:lnTo>
                  <a:pt x="87884" y="106553"/>
                </a:lnTo>
                <a:lnTo>
                  <a:pt x="91191" y="93319"/>
                </a:lnTo>
                <a:lnTo>
                  <a:pt x="100155" y="82407"/>
                </a:lnTo>
                <a:lnTo>
                  <a:pt x="113333" y="74995"/>
                </a:lnTo>
                <a:lnTo>
                  <a:pt x="129286" y="72263"/>
                </a:lnTo>
                <a:lnTo>
                  <a:pt x="218328" y="72263"/>
                </a:lnTo>
                <a:lnTo>
                  <a:pt x="216789" y="69215"/>
                </a:lnTo>
                <a:lnTo>
                  <a:pt x="219146" y="64635"/>
                </a:lnTo>
                <a:lnTo>
                  <a:pt x="224218" y="54483"/>
                </a:lnTo>
                <a:lnTo>
                  <a:pt x="229004" y="44140"/>
                </a:lnTo>
                <a:lnTo>
                  <a:pt x="230505" y="38989"/>
                </a:lnTo>
                <a:lnTo>
                  <a:pt x="225109" y="34544"/>
                </a:lnTo>
                <a:lnTo>
                  <a:pt x="83820" y="34544"/>
                </a:lnTo>
                <a:lnTo>
                  <a:pt x="66135" y="28448"/>
                </a:lnTo>
                <a:lnTo>
                  <a:pt x="53709" y="24471"/>
                </a:lnTo>
                <a:lnTo>
                  <a:pt x="47498" y="23114"/>
                </a:lnTo>
                <a:close/>
              </a:path>
              <a:path w="259079" h="213360">
                <a:moveTo>
                  <a:pt x="225256" y="178435"/>
                </a:moveTo>
                <a:lnTo>
                  <a:pt x="174879" y="178435"/>
                </a:lnTo>
                <a:lnTo>
                  <a:pt x="192611" y="184594"/>
                </a:lnTo>
                <a:lnTo>
                  <a:pt x="205150" y="188614"/>
                </a:lnTo>
                <a:lnTo>
                  <a:pt x="211582" y="189992"/>
                </a:lnTo>
                <a:lnTo>
                  <a:pt x="225256" y="178435"/>
                </a:lnTo>
                <a:close/>
              </a:path>
              <a:path w="259079" h="213360">
                <a:moveTo>
                  <a:pt x="218328" y="72263"/>
                </a:moveTo>
                <a:lnTo>
                  <a:pt x="129286" y="72263"/>
                </a:lnTo>
                <a:lnTo>
                  <a:pt x="145472" y="74995"/>
                </a:lnTo>
                <a:lnTo>
                  <a:pt x="158683" y="82423"/>
                </a:lnTo>
                <a:lnTo>
                  <a:pt x="167558" y="93319"/>
                </a:lnTo>
                <a:lnTo>
                  <a:pt x="170815" y="106553"/>
                </a:lnTo>
                <a:lnTo>
                  <a:pt x="167558" y="119874"/>
                </a:lnTo>
                <a:lnTo>
                  <a:pt x="158670" y="130730"/>
                </a:lnTo>
                <a:lnTo>
                  <a:pt x="145472" y="138039"/>
                </a:lnTo>
                <a:lnTo>
                  <a:pt x="129286" y="140716"/>
                </a:lnTo>
                <a:lnTo>
                  <a:pt x="218328" y="140716"/>
                </a:lnTo>
                <a:lnTo>
                  <a:pt x="223266" y="130937"/>
                </a:lnTo>
                <a:lnTo>
                  <a:pt x="228861" y="129105"/>
                </a:lnTo>
                <a:lnTo>
                  <a:pt x="241173" y="124952"/>
                </a:lnTo>
                <a:lnTo>
                  <a:pt x="253484" y="120489"/>
                </a:lnTo>
                <a:lnTo>
                  <a:pt x="259080" y="117729"/>
                </a:lnTo>
                <a:lnTo>
                  <a:pt x="259080" y="94361"/>
                </a:lnTo>
                <a:lnTo>
                  <a:pt x="253484" y="91686"/>
                </a:lnTo>
                <a:lnTo>
                  <a:pt x="241173" y="87534"/>
                </a:lnTo>
                <a:lnTo>
                  <a:pt x="228861" y="83716"/>
                </a:lnTo>
                <a:lnTo>
                  <a:pt x="223266" y="82042"/>
                </a:lnTo>
                <a:lnTo>
                  <a:pt x="218328" y="72263"/>
                </a:lnTo>
                <a:close/>
              </a:path>
              <a:path w="259079" h="213360">
                <a:moveTo>
                  <a:pt x="143002" y="0"/>
                </a:moveTo>
                <a:lnTo>
                  <a:pt x="114808" y="0"/>
                </a:lnTo>
                <a:lnTo>
                  <a:pt x="111629" y="4564"/>
                </a:lnTo>
                <a:lnTo>
                  <a:pt x="106616" y="14605"/>
                </a:lnTo>
                <a:lnTo>
                  <a:pt x="101984" y="24645"/>
                </a:lnTo>
                <a:lnTo>
                  <a:pt x="99949" y="29210"/>
                </a:lnTo>
                <a:lnTo>
                  <a:pt x="83820" y="34544"/>
                </a:lnTo>
                <a:lnTo>
                  <a:pt x="174879" y="34544"/>
                </a:lnTo>
                <a:lnTo>
                  <a:pt x="159131" y="29210"/>
                </a:lnTo>
                <a:lnTo>
                  <a:pt x="156808" y="24471"/>
                </a:lnTo>
                <a:lnTo>
                  <a:pt x="151828" y="14605"/>
                </a:lnTo>
                <a:lnTo>
                  <a:pt x="146379" y="4564"/>
                </a:lnTo>
                <a:lnTo>
                  <a:pt x="143002" y="0"/>
                </a:lnTo>
                <a:close/>
              </a:path>
              <a:path w="259079" h="213360">
                <a:moveTo>
                  <a:pt x="210312" y="22352"/>
                </a:moveTo>
                <a:lnTo>
                  <a:pt x="204293" y="23828"/>
                </a:lnTo>
                <a:lnTo>
                  <a:pt x="192166" y="28067"/>
                </a:lnTo>
                <a:lnTo>
                  <a:pt x="174879" y="34544"/>
                </a:lnTo>
                <a:lnTo>
                  <a:pt x="225109" y="34544"/>
                </a:lnTo>
                <a:lnTo>
                  <a:pt x="210312" y="2235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72997" y="2003297"/>
            <a:ext cx="3319145" cy="2709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22045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Define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clear</a:t>
            </a:r>
            <a:r>
              <a:rPr sz="1800" spc="-4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resource requirement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Create</a:t>
            </a:r>
            <a:r>
              <a:rPr sz="1800" spc="-5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training</a:t>
            </a:r>
            <a:r>
              <a:rPr sz="1800" spc="-7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plan</a:t>
            </a:r>
            <a:r>
              <a:rPr sz="1800" spc="-7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that</a:t>
            </a:r>
            <a:r>
              <a:rPr sz="1800" spc="-5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suitable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for</a:t>
            </a:r>
            <a:r>
              <a:rPr sz="1800" spc="-4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A4F83"/>
                </a:solidFill>
                <a:latin typeface="Arial"/>
                <a:cs typeface="Arial"/>
              </a:rPr>
              <a:t>teams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Arial"/>
              <a:cs typeface="Arial"/>
            </a:endParaRPr>
          </a:p>
          <a:p>
            <a:pPr marL="41910" marR="1062355">
              <a:lnSpc>
                <a:spcPct val="120100"/>
              </a:lnSpc>
            </a:pP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Conflict</a:t>
            </a:r>
            <a:r>
              <a:rPr sz="1800" spc="-9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resolving</a:t>
            </a:r>
            <a:r>
              <a:rPr sz="1800" spc="-8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with </a:t>
            </a:r>
            <a:r>
              <a:rPr sz="1800" dirty="0">
                <a:solidFill>
                  <a:srgbClr val="0A4F83"/>
                </a:solidFill>
                <a:latin typeface="Arial"/>
                <a:cs typeface="Arial"/>
              </a:rPr>
              <a:t>open</a:t>
            </a:r>
            <a:r>
              <a:rPr sz="1800" spc="-5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A4F83"/>
                </a:solidFill>
                <a:latin typeface="Arial"/>
                <a:cs typeface="Arial"/>
              </a:rPr>
              <a:t>mind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6759" y="2501900"/>
            <a:ext cx="5768340" cy="9512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080" indent="916940">
              <a:lnSpc>
                <a:spcPts val="3460"/>
              </a:lnSpc>
              <a:spcBef>
                <a:spcPts val="525"/>
              </a:spcBef>
              <a:tabLst>
                <a:tab pos="2392680" algn="l"/>
              </a:tabLst>
            </a:pPr>
            <a:r>
              <a:rPr sz="3200" spc="100" dirty="0">
                <a:solidFill>
                  <a:srgbClr val="FFFFFF"/>
                </a:solidFill>
              </a:rPr>
              <a:t>WHY</a:t>
            </a:r>
            <a:r>
              <a:rPr sz="3200" spc="420" dirty="0">
                <a:solidFill>
                  <a:srgbClr val="FFFFFF"/>
                </a:solidFill>
              </a:rPr>
              <a:t> </a:t>
            </a:r>
            <a:r>
              <a:rPr sz="3200" spc="70" dirty="0">
                <a:solidFill>
                  <a:srgbClr val="FFFFFF"/>
                </a:solidFill>
              </a:rPr>
              <a:t>DO</a:t>
            </a:r>
            <a:r>
              <a:rPr sz="3200" spc="420" dirty="0">
                <a:solidFill>
                  <a:srgbClr val="FFFFFF"/>
                </a:solidFill>
              </a:rPr>
              <a:t> </a:t>
            </a:r>
            <a:r>
              <a:rPr sz="3200" spc="70" dirty="0">
                <a:solidFill>
                  <a:srgbClr val="FFFFFF"/>
                </a:solidFill>
              </a:rPr>
              <a:t>WE</a:t>
            </a:r>
            <a:r>
              <a:rPr sz="3200" spc="420" dirty="0">
                <a:solidFill>
                  <a:srgbClr val="FFFFFF"/>
                </a:solidFill>
              </a:rPr>
              <a:t> </a:t>
            </a:r>
            <a:r>
              <a:rPr sz="3200" spc="100" dirty="0">
                <a:solidFill>
                  <a:srgbClr val="FFFFFF"/>
                </a:solidFill>
              </a:rPr>
              <a:t>NEED </a:t>
            </a:r>
            <a:r>
              <a:rPr sz="3200" spc="130" dirty="0">
                <a:solidFill>
                  <a:srgbClr val="FFFFFF"/>
                </a:solidFill>
              </a:rPr>
              <a:t>RESOURCE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135" dirty="0">
                <a:solidFill>
                  <a:srgbClr val="FFFFFF"/>
                </a:solidFill>
              </a:rPr>
              <a:t>MANAGEMENT?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Advantage</a:t>
            </a:r>
            <a:r>
              <a:rPr spc="-8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Resource</a:t>
            </a:r>
            <a:r>
              <a:rPr spc="-100" dirty="0"/>
              <a:t> </a:t>
            </a:r>
            <a:r>
              <a:rPr spc="-10" dirty="0"/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27760"/>
            <a:ext cx="12192000" cy="2459990"/>
            <a:chOff x="0" y="1127760"/>
            <a:chExt cx="12192000" cy="2459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7760"/>
              <a:ext cx="12191999" cy="16642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12620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504444" y="0"/>
                  </a:moveTo>
                  <a:lnTo>
                    <a:pt x="455856" y="2308"/>
                  </a:lnTo>
                  <a:lnTo>
                    <a:pt x="408576" y="9094"/>
                  </a:lnTo>
                  <a:lnTo>
                    <a:pt x="362816" y="20145"/>
                  </a:lnTo>
                  <a:lnTo>
                    <a:pt x="318786" y="35250"/>
                  </a:lnTo>
                  <a:lnTo>
                    <a:pt x="276698" y="54199"/>
                  </a:lnTo>
                  <a:lnTo>
                    <a:pt x="236763" y="76779"/>
                  </a:lnTo>
                  <a:lnTo>
                    <a:pt x="199193" y="102780"/>
                  </a:lnTo>
                  <a:lnTo>
                    <a:pt x="164198" y="131990"/>
                  </a:lnTo>
                  <a:lnTo>
                    <a:pt x="131990" y="164198"/>
                  </a:lnTo>
                  <a:lnTo>
                    <a:pt x="102780" y="199193"/>
                  </a:lnTo>
                  <a:lnTo>
                    <a:pt x="76779" y="236763"/>
                  </a:lnTo>
                  <a:lnTo>
                    <a:pt x="54199" y="276698"/>
                  </a:lnTo>
                  <a:lnTo>
                    <a:pt x="35250" y="318786"/>
                  </a:lnTo>
                  <a:lnTo>
                    <a:pt x="20145" y="362816"/>
                  </a:lnTo>
                  <a:lnTo>
                    <a:pt x="9094" y="408576"/>
                  </a:lnTo>
                  <a:lnTo>
                    <a:pt x="2308" y="455856"/>
                  </a:lnTo>
                  <a:lnTo>
                    <a:pt x="0" y="504443"/>
                  </a:lnTo>
                  <a:lnTo>
                    <a:pt x="2308" y="553031"/>
                  </a:lnTo>
                  <a:lnTo>
                    <a:pt x="9094" y="600311"/>
                  </a:lnTo>
                  <a:lnTo>
                    <a:pt x="20145" y="646071"/>
                  </a:lnTo>
                  <a:lnTo>
                    <a:pt x="35250" y="690101"/>
                  </a:lnTo>
                  <a:lnTo>
                    <a:pt x="54199" y="732189"/>
                  </a:lnTo>
                  <a:lnTo>
                    <a:pt x="76779" y="772124"/>
                  </a:lnTo>
                  <a:lnTo>
                    <a:pt x="102780" y="809694"/>
                  </a:lnTo>
                  <a:lnTo>
                    <a:pt x="131990" y="844689"/>
                  </a:lnTo>
                  <a:lnTo>
                    <a:pt x="164198" y="876897"/>
                  </a:lnTo>
                  <a:lnTo>
                    <a:pt x="199193" y="906107"/>
                  </a:lnTo>
                  <a:lnTo>
                    <a:pt x="236763" y="932108"/>
                  </a:lnTo>
                  <a:lnTo>
                    <a:pt x="276698" y="954688"/>
                  </a:lnTo>
                  <a:lnTo>
                    <a:pt x="318786" y="973637"/>
                  </a:lnTo>
                  <a:lnTo>
                    <a:pt x="362816" y="988742"/>
                  </a:lnTo>
                  <a:lnTo>
                    <a:pt x="408576" y="999793"/>
                  </a:lnTo>
                  <a:lnTo>
                    <a:pt x="455856" y="1006579"/>
                  </a:lnTo>
                  <a:lnTo>
                    <a:pt x="504444" y="1008888"/>
                  </a:lnTo>
                  <a:lnTo>
                    <a:pt x="553031" y="1006579"/>
                  </a:lnTo>
                  <a:lnTo>
                    <a:pt x="600311" y="999793"/>
                  </a:lnTo>
                  <a:lnTo>
                    <a:pt x="646071" y="988742"/>
                  </a:lnTo>
                  <a:lnTo>
                    <a:pt x="690101" y="973637"/>
                  </a:lnTo>
                  <a:lnTo>
                    <a:pt x="732189" y="954688"/>
                  </a:lnTo>
                  <a:lnTo>
                    <a:pt x="772124" y="932108"/>
                  </a:lnTo>
                  <a:lnTo>
                    <a:pt x="809694" y="906107"/>
                  </a:lnTo>
                  <a:lnTo>
                    <a:pt x="844689" y="876897"/>
                  </a:lnTo>
                  <a:lnTo>
                    <a:pt x="876897" y="844689"/>
                  </a:lnTo>
                  <a:lnTo>
                    <a:pt x="906107" y="809694"/>
                  </a:lnTo>
                  <a:lnTo>
                    <a:pt x="932108" y="772124"/>
                  </a:lnTo>
                  <a:lnTo>
                    <a:pt x="954688" y="732189"/>
                  </a:lnTo>
                  <a:lnTo>
                    <a:pt x="973637" y="690101"/>
                  </a:lnTo>
                  <a:lnTo>
                    <a:pt x="988742" y="646071"/>
                  </a:lnTo>
                  <a:lnTo>
                    <a:pt x="999793" y="600311"/>
                  </a:lnTo>
                  <a:lnTo>
                    <a:pt x="1006579" y="553031"/>
                  </a:lnTo>
                  <a:lnTo>
                    <a:pt x="1008888" y="504443"/>
                  </a:lnTo>
                  <a:lnTo>
                    <a:pt x="1006579" y="455856"/>
                  </a:lnTo>
                  <a:lnTo>
                    <a:pt x="999793" y="408576"/>
                  </a:lnTo>
                  <a:lnTo>
                    <a:pt x="988742" y="362816"/>
                  </a:lnTo>
                  <a:lnTo>
                    <a:pt x="973637" y="318786"/>
                  </a:lnTo>
                  <a:lnTo>
                    <a:pt x="954688" y="276698"/>
                  </a:lnTo>
                  <a:lnTo>
                    <a:pt x="932108" y="236763"/>
                  </a:lnTo>
                  <a:lnTo>
                    <a:pt x="906107" y="199193"/>
                  </a:lnTo>
                  <a:lnTo>
                    <a:pt x="876897" y="164198"/>
                  </a:lnTo>
                  <a:lnTo>
                    <a:pt x="844689" y="131990"/>
                  </a:lnTo>
                  <a:lnTo>
                    <a:pt x="809694" y="102780"/>
                  </a:lnTo>
                  <a:lnTo>
                    <a:pt x="772124" y="76779"/>
                  </a:lnTo>
                  <a:lnTo>
                    <a:pt x="732189" y="54199"/>
                  </a:lnTo>
                  <a:lnTo>
                    <a:pt x="690101" y="35250"/>
                  </a:lnTo>
                  <a:lnTo>
                    <a:pt x="646071" y="20145"/>
                  </a:lnTo>
                  <a:lnTo>
                    <a:pt x="600311" y="9094"/>
                  </a:lnTo>
                  <a:lnTo>
                    <a:pt x="553031" y="2308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12620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0" y="504443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4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8" y="504443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4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91556" y="2558796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505968" y="0"/>
                  </a:moveTo>
                  <a:lnTo>
                    <a:pt x="457245" y="2308"/>
                  </a:lnTo>
                  <a:lnTo>
                    <a:pt x="409832" y="9094"/>
                  </a:lnTo>
                  <a:lnTo>
                    <a:pt x="363941" y="20145"/>
                  </a:lnTo>
                  <a:lnTo>
                    <a:pt x="319782" y="35250"/>
                  </a:lnTo>
                  <a:lnTo>
                    <a:pt x="277569" y="54199"/>
                  </a:lnTo>
                  <a:lnTo>
                    <a:pt x="237514" y="76779"/>
                  </a:lnTo>
                  <a:lnTo>
                    <a:pt x="199829" y="102780"/>
                  </a:lnTo>
                  <a:lnTo>
                    <a:pt x="164726" y="131990"/>
                  </a:lnTo>
                  <a:lnTo>
                    <a:pt x="132417" y="164198"/>
                  </a:lnTo>
                  <a:lnTo>
                    <a:pt x="103114" y="199193"/>
                  </a:lnTo>
                  <a:lnTo>
                    <a:pt x="77030" y="236763"/>
                  </a:lnTo>
                  <a:lnTo>
                    <a:pt x="54377" y="276698"/>
                  </a:lnTo>
                  <a:lnTo>
                    <a:pt x="35367" y="318786"/>
                  </a:lnTo>
                  <a:lnTo>
                    <a:pt x="20212" y="362816"/>
                  </a:lnTo>
                  <a:lnTo>
                    <a:pt x="9124" y="408576"/>
                  </a:lnTo>
                  <a:lnTo>
                    <a:pt x="2316" y="455856"/>
                  </a:lnTo>
                  <a:lnTo>
                    <a:pt x="0" y="504443"/>
                  </a:lnTo>
                  <a:lnTo>
                    <a:pt x="2316" y="553031"/>
                  </a:lnTo>
                  <a:lnTo>
                    <a:pt x="9124" y="600311"/>
                  </a:lnTo>
                  <a:lnTo>
                    <a:pt x="20212" y="646071"/>
                  </a:lnTo>
                  <a:lnTo>
                    <a:pt x="35367" y="690101"/>
                  </a:lnTo>
                  <a:lnTo>
                    <a:pt x="54377" y="732189"/>
                  </a:lnTo>
                  <a:lnTo>
                    <a:pt x="77030" y="772124"/>
                  </a:lnTo>
                  <a:lnTo>
                    <a:pt x="103114" y="809694"/>
                  </a:lnTo>
                  <a:lnTo>
                    <a:pt x="132417" y="844689"/>
                  </a:lnTo>
                  <a:lnTo>
                    <a:pt x="164726" y="876897"/>
                  </a:lnTo>
                  <a:lnTo>
                    <a:pt x="199829" y="906107"/>
                  </a:lnTo>
                  <a:lnTo>
                    <a:pt x="237514" y="932108"/>
                  </a:lnTo>
                  <a:lnTo>
                    <a:pt x="277569" y="954688"/>
                  </a:lnTo>
                  <a:lnTo>
                    <a:pt x="319782" y="973637"/>
                  </a:lnTo>
                  <a:lnTo>
                    <a:pt x="363941" y="988742"/>
                  </a:lnTo>
                  <a:lnTo>
                    <a:pt x="409832" y="999793"/>
                  </a:lnTo>
                  <a:lnTo>
                    <a:pt x="457245" y="1006579"/>
                  </a:lnTo>
                  <a:lnTo>
                    <a:pt x="505968" y="1008888"/>
                  </a:lnTo>
                  <a:lnTo>
                    <a:pt x="554690" y="1006579"/>
                  </a:lnTo>
                  <a:lnTo>
                    <a:pt x="602103" y="999793"/>
                  </a:lnTo>
                  <a:lnTo>
                    <a:pt x="647994" y="988742"/>
                  </a:lnTo>
                  <a:lnTo>
                    <a:pt x="692153" y="973637"/>
                  </a:lnTo>
                  <a:lnTo>
                    <a:pt x="734366" y="954688"/>
                  </a:lnTo>
                  <a:lnTo>
                    <a:pt x="774421" y="932108"/>
                  </a:lnTo>
                  <a:lnTo>
                    <a:pt x="812106" y="906107"/>
                  </a:lnTo>
                  <a:lnTo>
                    <a:pt x="847209" y="876897"/>
                  </a:lnTo>
                  <a:lnTo>
                    <a:pt x="879518" y="844689"/>
                  </a:lnTo>
                  <a:lnTo>
                    <a:pt x="908821" y="809694"/>
                  </a:lnTo>
                  <a:lnTo>
                    <a:pt x="934905" y="772124"/>
                  </a:lnTo>
                  <a:lnTo>
                    <a:pt x="957558" y="732189"/>
                  </a:lnTo>
                  <a:lnTo>
                    <a:pt x="976568" y="690101"/>
                  </a:lnTo>
                  <a:lnTo>
                    <a:pt x="991723" y="646071"/>
                  </a:lnTo>
                  <a:lnTo>
                    <a:pt x="1002811" y="600311"/>
                  </a:lnTo>
                  <a:lnTo>
                    <a:pt x="1009619" y="553031"/>
                  </a:lnTo>
                  <a:lnTo>
                    <a:pt x="1011936" y="504443"/>
                  </a:lnTo>
                  <a:lnTo>
                    <a:pt x="1009619" y="455856"/>
                  </a:lnTo>
                  <a:lnTo>
                    <a:pt x="1002811" y="408576"/>
                  </a:lnTo>
                  <a:lnTo>
                    <a:pt x="991723" y="362816"/>
                  </a:lnTo>
                  <a:lnTo>
                    <a:pt x="976568" y="318786"/>
                  </a:lnTo>
                  <a:lnTo>
                    <a:pt x="957558" y="276698"/>
                  </a:lnTo>
                  <a:lnTo>
                    <a:pt x="934905" y="236763"/>
                  </a:lnTo>
                  <a:lnTo>
                    <a:pt x="908821" y="199193"/>
                  </a:lnTo>
                  <a:lnTo>
                    <a:pt x="879518" y="164198"/>
                  </a:lnTo>
                  <a:lnTo>
                    <a:pt x="847209" y="131990"/>
                  </a:lnTo>
                  <a:lnTo>
                    <a:pt x="812106" y="102780"/>
                  </a:lnTo>
                  <a:lnTo>
                    <a:pt x="774421" y="76779"/>
                  </a:lnTo>
                  <a:lnTo>
                    <a:pt x="734366" y="54199"/>
                  </a:lnTo>
                  <a:lnTo>
                    <a:pt x="692153" y="35250"/>
                  </a:lnTo>
                  <a:lnTo>
                    <a:pt x="647994" y="20145"/>
                  </a:lnTo>
                  <a:lnTo>
                    <a:pt x="602103" y="9094"/>
                  </a:lnTo>
                  <a:lnTo>
                    <a:pt x="554690" y="2308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91556" y="2558796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0" y="504443"/>
                  </a:moveTo>
                  <a:lnTo>
                    <a:pt x="2316" y="455856"/>
                  </a:lnTo>
                  <a:lnTo>
                    <a:pt x="9124" y="408576"/>
                  </a:lnTo>
                  <a:lnTo>
                    <a:pt x="20212" y="362816"/>
                  </a:lnTo>
                  <a:lnTo>
                    <a:pt x="35367" y="318786"/>
                  </a:lnTo>
                  <a:lnTo>
                    <a:pt x="54377" y="276698"/>
                  </a:lnTo>
                  <a:lnTo>
                    <a:pt x="77030" y="236763"/>
                  </a:lnTo>
                  <a:lnTo>
                    <a:pt x="103114" y="199193"/>
                  </a:lnTo>
                  <a:lnTo>
                    <a:pt x="132417" y="164198"/>
                  </a:lnTo>
                  <a:lnTo>
                    <a:pt x="164726" y="131990"/>
                  </a:lnTo>
                  <a:lnTo>
                    <a:pt x="199829" y="102780"/>
                  </a:lnTo>
                  <a:lnTo>
                    <a:pt x="237514" y="76779"/>
                  </a:lnTo>
                  <a:lnTo>
                    <a:pt x="277569" y="54199"/>
                  </a:lnTo>
                  <a:lnTo>
                    <a:pt x="319782" y="35250"/>
                  </a:lnTo>
                  <a:lnTo>
                    <a:pt x="363941" y="20145"/>
                  </a:lnTo>
                  <a:lnTo>
                    <a:pt x="409832" y="9094"/>
                  </a:lnTo>
                  <a:lnTo>
                    <a:pt x="457245" y="2308"/>
                  </a:lnTo>
                  <a:lnTo>
                    <a:pt x="505968" y="0"/>
                  </a:lnTo>
                  <a:lnTo>
                    <a:pt x="554690" y="2308"/>
                  </a:lnTo>
                  <a:lnTo>
                    <a:pt x="602103" y="9094"/>
                  </a:lnTo>
                  <a:lnTo>
                    <a:pt x="647994" y="20145"/>
                  </a:lnTo>
                  <a:lnTo>
                    <a:pt x="692153" y="35250"/>
                  </a:lnTo>
                  <a:lnTo>
                    <a:pt x="734366" y="54199"/>
                  </a:lnTo>
                  <a:lnTo>
                    <a:pt x="774421" y="76779"/>
                  </a:lnTo>
                  <a:lnTo>
                    <a:pt x="812106" y="102780"/>
                  </a:lnTo>
                  <a:lnTo>
                    <a:pt x="847209" y="131990"/>
                  </a:lnTo>
                  <a:lnTo>
                    <a:pt x="879518" y="164198"/>
                  </a:lnTo>
                  <a:lnTo>
                    <a:pt x="908821" y="199193"/>
                  </a:lnTo>
                  <a:lnTo>
                    <a:pt x="934905" y="236763"/>
                  </a:lnTo>
                  <a:lnTo>
                    <a:pt x="957558" y="276698"/>
                  </a:lnTo>
                  <a:lnTo>
                    <a:pt x="976568" y="318786"/>
                  </a:lnTo>
                  <a:lnTo>
                    <a:pt x="991723" y="362816"/>
                  </a:lnTo>
                  <a:lnTo>
                    <a:pt x="1002811" y="408576"/>
                  </a:lnTo>
                  <a:lnTo>
                    <a:pt x="1009619" y="455856"/>
                  </a:lnTo>
                  <a:lnTo>
                    <a:pt x="1011936" y="504443"/>
                  </a:lnTo>
                  <a:lnTo>
                    <a:pt x="1009619" y="553031"/>
                  </a:lnTo>
                  <a:lnTo>
                    <a:pt x="1002811" y="600311"/>
                  </a:lnTo>
                  <a:lnTo>
                    <a:pt x="991723" y="646071"/>
                  </a:lnTo>
                  <a:lnTo>
                    <a:pt x="976568" y="690101"/>
                  </a:lnTo>
                  <a:lnTo>
                    <a:pt x="957558" y="732189"/>
                  </a:lnTo>
                  <a:lnTo>
                    <a:pt x="934905" y="772124"/>
                  </a:lnTo>
                  <a:lnTo>
                    <a:pt x="908821" y="809694"/>
                  </a:lnTo>
                  <a:lnTo>
                    <a:pt x="879518" y="844689"/>
                  </a:lnTo>
                  <a:lnTo>
                    <a:pt x="847209" y="876897"/>
                  </a:lnTo>
                  <a:lnTo>
                    <a:pt x="812106" y="906107"/>
                  </a:lnTo>
                  <a:lnTo>
                    <a:pt x="774421" y="932108"/>
                  </a:lnTo>
                  <a:lnTo>
                    <a:pt x="734366" y="954688"/>
                  </a:lnTo>
                  <a:lnTo>
                    <a:pt x="692153" y="973637"/>
                  </a:lnTo>
                  <a:lnTo>
                    <a:pt x="647994" y="988742"/>
                  </a:lnTo>
                  <a:lnTo>
                    <a:pt x="602103" y="999793"/>
                  </a:lnTo>
                  <a:lnTo>
                    <a:pt x="554690" y="1006579"/>
                  </a:lnTo>
                  <a:lnTo>
                    <a:pt x="505968" y="1008888"/>
                  </a:lnTo>
                  <a:lnTo>
                    <a:pt x="457245" y="1006579"/>
                  </a:lnTo>
                  <a:lnTo>
                    <a:pt x="409832" y="999793"/>
                  </a:lnTo>
                  <a:lnTo>
                    <a:pt x="363941" y="988742"/>
                  </a:lnTo>
                  <a:lnTo>
                    <a:pt x="319782" y="973637"/>
                  </a:lnTo>
                  <a:lnTo>
                    <a:pt x="277569" y="954688"/>
                  </a:lnTo>
                  <a:lnTo>
                    <a:pt x="237514" y="932108"/>
                  </a:lnTo>
                  <a:lnTo>
                    <a:pt x="199829" y="906107"/>
                  </a:lnTo>
                  <a:lnTo>
                    <a:pt x="164726" y="876897"/>
                  </a:lnTo>
                  <a:lnTo>
                    <a:pt x="132417" y="844689"/>
                  </a:lnTo>
                  <a:lnTo>
                    <a:pt x="103114" y="809694"/>
                  </a:lnTo>
                  <a:lnTo>
                    <a:pt x="77030" y="772124"/>
                  </a:lnTo>
                  <a:lnTo>
                    <a:pt x="54377" y="732189"/>
                  </a:lnTo>
                  <a:lnTo>
                    <a:pt x="35367" y="690101"/>
                  </a:lnTo>
                  <a:lnTo>
                    <a:pt x="20212" y="646071"/>
                  </a:lnTo>
                  <a:lnTo>
                    <a:pt x="9124" y="600311"/>
                  </a:lnTo>
                  <a:lnTo>
                    <a:pt x="2316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73540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504443" y="0"/>
                  </a:moveTo>
                  <a:lnTo>
                    <a:pt x="455856" y="2308"/>
                  </a:lnTo>
                  <a:lnTo>
                    <a:pt x="408576" y="9094"/>
                  </a:lnTo>
                  <a:lnTo>
                    <a:pt x="362816" y="20145"/>
                  </a:lnTo>
                  <a:lnTo>
                    <a:pt x="318786" y="35250"/>
                  </a:lnTo>
                  <a:lnTo>
                    <a:pt x="276698" y="54199"/>
                  </a:lnTo>
                  <a:lnTo>
                    <a:pt x="236763" y="76779"/>
                  </a:lnTo>
                  <a:lnTo>
                    <a:pt x="199193" y="102780"/>
                  </a:lnTo>
                  <a:lnTo>
                    <a:pt x="164198" y="131990"/>
                  </a:lnTo>
                  <a:lnTo>
                    <a:pt x="131990" y="164198"/>
                  </a:lnTo>
                  <a:lnTo>
                    <a:pt x="102780" y="199193"/>
                  </a:lnTo>
                  <a:lnTo>
                    <a:pt x="76779" y="236763"/>
                  </a:lnTo>
                  <a:lnTo>
                    <a:pt x="54199" y="276698"/>
                  </a:lnTo>
                  <a:lnTo>
                    <a:pt x="35250" y="318786"/>
                  </a:lnTo>
                  <a:lnTo>
                    <a:pt x="20145" y="362816"/>
                  </a:lnTo>
                  <a:lnTo>
                    <a:pt x="9094" y="408576"/>
                  </a:lnTo>
                  <a:lnTo>
                    <a:pt x="2308" y="455856"/>
                  </a:lnTo>
                  <a:lnTo>
                    <a:pt x="0" y="504443"/>
                  </a:lnTo>
                  <a:lnTo>
                    <a:pt x="2308" y="553031"/>
                  </a:lnTo>
                  <a:lnTo>
                    <a:pt x="9094" y="600311"/>
                  </a:lnTo>
                  <a:lnTo>
                    <a:pt x="20145" y="646071"/>
                  </a:lnTo>
                  <a:lnTo>
                    <a:pt x="35250" y="690101"/>
                  </a:lnTo>
                  <a:lnTo>
                    <a:pt x="54199" y="732189"/>
                  </a:lnTo>
                  <a:lnTo>
                    <a:pt x="76779" y="772124"/>
                  </a:lnTo>
                  <a:lnTo>
                    <a:pt x="102780" y="809694"/>
                  </a:lnTo>
                  <a:lnTo>
                    <a:pt x="131990" y="844689"/>
                  </a:lnTo>
                  <a:lnTo>
                    <a:pt x="164198" y="876897"/>
                  </a:lnTo>
                  <a:lnTo>
                    <a:pt x="199193" y="906107"/>
                  </a:lnTo>
                  <a:lnTo>
                    <a:pt x="236763" y="932108"/>
                  </a:lnTo>
                  <a:lnTo>
                    <a:pt x="276698" y="954688"/>
                  </a:lnTo>
                  <a:lnTo>
                    <a:pt x="318786" y="973637"/>
                  </a:lnTo>
                  <a:lnTo>
                    <a:pt x="362816" y="988742"/>
                  </a:lnTo>
                  <a:lnTo>
                    <a:pt x="408576" y="999793"/>
                  </a:lnTo>
                  <a:lnTo>
                    <a:pt x="455856" y="1006579"/>
                  </a:lnTo>
                  <a:lnTo>
                    <a:pt x="504443" y="1008888"/>
                  </a:lnTo>
                  <a:lnTo>
                    <a:pt x="553031" y="1006579"/>
                  </a:lnTo>
                  <a:lnTo>
                    <a:pt x="600311" y="999793"/>
                  </a:lnTo>
                  <a:lnTo>
                    <a:pt x="646071" y="988742"/>
                  </a:lnTo>
                  <a:lnTo>
                    <a:pt x="690101" y="973637"/>
                  </a:lnTo>
                  <a:lnTo>
                    <a:pt x="732189" y="954688"/>
                  </a:lnTo>
                  <a:lnTo>
                    <a:pt x="772124" y="932108"/>
                  </a:lnTo>
                  <a:lnTo>
                    <a:pt x="809694" y="906107"/>
                  </a:lnTo>
                  <a:lnTo>
                    <a:pt x="844689" y="876897"/>
                  </a:lnTo>
                  <a:lnTo>
                    <a:pt x="876897" y="844689"/>
                  </a:lnTo>
                  <a:lnTo>
                    <a:pt x="906107" y="809694"/>
                  </a:lnTo>
                  <a:lnTo>
                    <a:pt x="932108" y="772124"/>
                  </a:lnTo>
                  <a:lnTo>
                    <a:pt x="954688" y="732189"/>
                  </a:lnTo>
                  <a:lnTo>
                    <a:pt x="973637" y="690101"/>
                  </a:lnTo>
                  <a:lnTo>
                    <a:pt x="988742" y="646071"/>
                  </a:lnTo>
                  <a:lnTo>
                    <a:pt x="999793" y="600311"/>
                  </a:lnTo>
                  <a:lnTo>
                    <a:pt x="1006579" y="553031"/>
                  </a:lnTo>
                  <a:lnTo>
                    <a:pt x="1008887" y="504443"/>
                  </a:lnTo>
                  <a:lnTo>
                    <a:pt x="1006579" y="455856"/>
                  </a:lnTo>
                  <a:lnTo>
                    <a:pt x="999793" y="408576"/>
                  </a:lnTo>
                  <a:lnTo>
                    <a:pt x="988742" y="362816"/>
                  </a:lnTo>
                  <a:lnTo>
                    <a:pt x="973637" y="318786"/>
                  </a:lnTo>
                  <a:lnTo>
                    <a:pt x="954688" y="276698"/>
                  </a:lnTo>
                  <a:lnTo>
                    <a:pt x="932108" y="236763"/>
                  </a:lnTo>
                  <a:lnTo>
                    <a:pt x="906107" y="199193"/>
                  </a:lnTo>
                  <a:lnTo>
                    <a:pt x="876897" y="164198"/>
                  </a:lnTo>
                  <a:lnTo>
                    <a:pt x="844689" y="131990"/>
                  </a:lnTo>
                  <a:lnTo>
                    <a:pt x="809694" y="102780"/>
                  </a:lnTo>
                  <a:lnTo>
                    <a:pt x="772124" y="76779"/>
                  </a:lnTo>
                  <a:lnTo>
                    <a:pt x="732189" y="54199"/>
                  </a:lnTo>
                  <a:lnTo>
                    <a:pt x="690101" y="35250"/>
                  </a:lnTo>
                  <a:lnTo>
                    <a:pt x="646071" y="20145"/>
                  </a:lnTo>
                  <a:lnTo>
                    <a:pt x="600311" y="9094"/>
                  </a:lnTo>
                  <a:lnTo>
                    <a:pt x="553031" y="2308"/>
                  </a:lnTo>
                  <a:lnTo>
                    <a:pt x="504443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73540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0" y="504443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3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7" y="504443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3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84832" y="2761488"/>
              <a:ext cx="675640" cy="523240"/>
            </a:xfrm>
            <a:custGeom>
              <a:avLst/>
              <a:gdLst/>
              <a:ahLst/>
              <a:cxnLst/>
              <a:rect l="l" t="t" r="r" b="b"/>
              <a:pathLst>
                <a:path w="675639" h="523239">
                  <a:moveTo>
                    <a:pt x="205231" y="0"/>
                  </a:moveTo>
                  <a:lnTo>
                    <a:pt x="147526" y="10320"/>
                  </a:lnTo>
                  <a:lnTo>
                    <a:pt x="114681" y="34655"/>
                  </a:lnTo>
                  <a:lnTo>
                    <a:pt x="99933" y="63061"/>
                  </a:lnTo>
                  <a:lnTo>
                    <a:pt x="96519" y="85598"/>
                  </a:lnTo>
                  <a:lnTo>
                    <a:pt x="96519" y="160274"/>
                  </a:lnTo>
                  <a:lnTo>
                    <a:pt x="98615" y="183132"/>
                  </a:lnTo>
                  <a:lnTo>
                    <a:pt x="104140" y="193119"/>
                  </a:lnTo>
                  <a:lnTo>
                    <a:pt x="111950" y="197225"/>
                  </a:lnTo>
                  <a:lnTo>
                    <a:pt x="120904" y="202437"/>
                  </a:lnTo>
                  <a:lnTo>
                    <a:pt x="124733" y="232610"/>
                  </a:lnTo>
                  <a:lnTo>
                    <a:pt x="133159" y="248554"/>
                  </a:lnTo>
                  <a:lnTo>
                    <a:pt x="141585" y="260427"/>
                  </a:lnTo>
                  <a:lnTo>
                    <a:pt x="145415" y="278384"/>
                  </a:lnTo>
                  <a:lnTo>
                    <a:pt x="125682" y="328850"/>
                  </a:lnTo>
                  <a:lnTo>
                    <a:pt x="61087" y="363982"/>
                  </a:lnTo>
                  <a:lnTo>
                    <a:pt x="41255" y="371756"/>
                  </a:lnTo>
                  <a:lnTo>
                    <a:pt x="21399" y="381888"/>
                  </a:lnTo>
                  <a:lnTo>
                    <a:pt x="6115" y="396307"/>
                  </a:lnTo>
                  <a:lnTo>
                    <a:pt x="0" y="416940"/>
                  </a:lnTo>
                  <a:lnTo>
                    <a:pt x="0" y="523113"/>
                  </a:lnTo>
                  <a:lnTo>
                    <a:pt x="470154" y="523113"/>
                  </a:lnTo>
                  <a:lnTo>
                    <a:pt x="470154" y="438658"/>
                  </a:lnTo>
                  <a:lnTo>
                    <a:pt x="459872" y="422239"/>
                  </a:lnTo>
                  <a:lnTo>
                    <a:pt x="432768" y="404939"/>
                  </a:lnTo>
                  <a:lnTo>
                    <a:pt x="350519" y="363982"/>
                  </a:lnTo>
                  <a:lnTo>
                    <a:pt x="304544" y="347374"/>
                  </a:lnTo>
                  <a:lnTo>
                    <a:pt x="274843" y="328850"/>
                  </a:lnTo>
                  <a:lnTo>
                    <a:pt x="258883" y="306492"/>
                  </a:lnTo>
                  <a:lnTo>
                    <a:pt x="254126" y="278384"/>
                  </a:lnTo>
                  <a:lnTo>
                    <a:pt x="257929" y="260427"/>
                  </a:lnTo>
                  <a:lnTo>
                    <a:pt x="267207" y="248554"/>
                  </a:lnTo>
                  <a:lnTo>
                    <a:pt x="278772" y="232610"/>
                  </a:lnTo>
                  <a:lnTo>
                    <a:pt x="289432" y="202437"/>
                  </a:lnTo>
                  <a:lnTo>
                    <a:pt x="293243" y="197225"/>
                  </a:lnTo>
                  <a:lnTo>
                    <a:pt x="301625" y="193119"/>
                  </a:lnTo>
                  <a:lnTo>
                    <a:pt x="310006" y="183132"/>
                  </a:lnTo>
                  <a:lnTo>
                    <a:pt x="313817" y="160274"/>
                  </a:lnTo>
                  <a:lnTo>
                    <a:pt x="313817" y="138557"/>
                  </a:lnTo>
                  <a:lnTo>
                    <a:pt x="301625" y="138557"/>
                  </a:lnTo>
                  <a:lnTo>
                    <a:pt x="301815" y="133336"/>
                  </a:lnTo>
                  <a:lnTo>
                    <a:pt x="303148" y="120221"/>
                  </a:lnTo>
                  <a:lnTo>
                    <a:pt x="306768" y="103034"/>
                  </a:lnTo>
                  <a:lnTo>
                    <a:pt x="313817" y="85598"/>
                  </a:lnTo>
                  <a:lnTo>
                    <a:pt x="308691" y="63061"/>
                  </a:lnTo>
                  <a:lnTo>
                    <a:pt x="291099" y="34655"/>
                  </a:lnTo>
                  <a:lnTo>
                    <a:pt x="257720" y="10320"/>
                  </a:lnTo>
                  <a:lnTo>
                    <a:pt x="205231" y="0"/>
                  </a:lnTo>
                  <a:close/>
                </a:path>
                <a:path w="675639" h="523239">
                  <a:moveTo>
                    <a:pt x="554355" y="181990"/>
                  </a:moveTo>
                  <a:lnTo>
                    <a:pt x="385825" y="181990"/>
                  </a:lnTo>
                  <a:lnTo>
                    <a:pt x="385825" y="191642"/>
                  </a:lnTo>
                  <a:lnTo>
                    <a:pt x="387941" y="214360"/>
                  </a:lnTo>
                  <a:lnTo>
                    <a:pt x="393509" y="222504"/>
                  </a:lnTo>
                  <a:lnTo>
                    <a:pt x="401363" y="226361"/>
                  </a:lnTo>
                  <a:lnTo>
                    <a:pt x="410337" y="236220"/>
                  </a:lnTo>
                  <a:lnTo>
                    <a:pt x="412242" y="252987"/>
                  </a:lnTo>
                  <a:lnTo>
                    <a:pt x="416433" y="260921"/>
                  </a:lnTo>
                  <a:lnTo>
                    <a:pt x="420624" y="267045"/>
                  </a:lnTo>
                  <a:lnTo>
                    <a:pt x="422529" y="278384"/>
                  </a:lnTo>
                  <a:lnTo>
                    <a:pt x="422148" y="294304"/>
                  </a:lnTo>
                  <a:lnTo>
                    <a:pt x="419481" y="308975"/>
                  </a:lnTo>
                  <a:lnTo>
                    <a:pt x="412242" y="321621"/>
                  </a:lnTo>
                  <a:lnTo>
                    <a:pt x="398144" y="331470"/>
                  </a:lnTo>
                  <a:lnTo>
                    <a:pt x="462091" y="362934"/>
                  </a:lnTo>
                  <a:lnTo>
                    <a:pt x="498141" y="384587"/>
                  </a:lnTo>
                  <a:lnTo>
                    <a:pt x="514070" y="406479"/>
                  </a:lnTo>
                  <a:lnTo>
                    <a:pt x="517651" y="438658"/>
                  </a:lnTo>
                  <a:lnTo>
                    <a:pt x="517651" y="523113"/>
                  </a:lnTo>
                  <a:lnTo>
                    <a:pt x="675259" y="523113"/>
                  </a:lnTo>
                  <a:lnTo>
                    <a:pt x="673560" y="463280"/>
                  </a:lnTo>
                  <a:lnTo>
                    <a:pt x="669526" y="419867"/>
                  </a:lnTo>
                  <a:lnTo>
                    <a:pt x="651031" y="385671"/>
                  </a:lnTo>
                  <a:lnTo>
                    <a:pt x="610324" y="362739"/>
                  </a:lnTo>
                  <a:lnTo>
                    <a:pt x="577469" y="353060"/>
                  </a:lnTo>
                  <a:lnTo>
                    <a:pt x="546179" y="336694"/>
                  </a:lnTo>
                  <a:lnTo>
                    <a:pt x="523652" y="319389"/>
                  </a:lnTo>
                  <a:lnTo>
                    <a:pt x="510031" y="300249"/>
                  </a:lnTo>
                  <a:lnTo>
                    <a:pt x="505460" y="278384"/>
                  </a:lnTo>
                  <a:lnTo>
                    <a:pt x="509289" y="267045"/>
                  </a:lnTo>
                  <a:lnTo>
                    <a:pt x="517715" y="260921"/>
                  </a:lnTo>
                  <a:lnTo>
                    <a:pt x="526141" y="252987"/>
                  </a:lnTo>
                  <a:lnTo>
                    <a:pt x="529970" y="236220"/>
                  </a:lnTo>
                  <a:lnTo>
                    <a:pt x="533781" y="226361"/>
                  </a:lnTo>
                  <a:lnTo>
                    <a:pt x="542163" y="222504"/>
                  </a:lnTo>
                  <a:lnTo>
                    <a:pt x="550544" y="214360"/>
                  </a:lnTo>
                  <a:lnTo>
                    <a:pt x="554355" y="191642"/>
                  </a:lnTo>
                  <a:lnTo>
                    <a:pt x="554355" y="181990"/>
                  </a:lnTo>
                  <a:close/>
                </a:path>
                <a:path w="675639" h="523239">
                  <a:moveTo>
                    <a:pt x="470154" y="74675"/>
                  </a:moveTo>
                  <a:lnTo>
                    <a:pt x="426598" y="81782"/>
                  </a:lnTo>
                  <a:lnTo>
                    <a:pt x="400986" y="98948"/>
                  </a:lnTo>
                  <a:lnTo>
                    <a:pt x="388875" y="119949"/>
                  </a:lnTo>
                  <a:lnTo>
                    <a:pt x="385825" y="138557"/>
                  </a:lnTo>
                  <a:lnTo>
                    <a:pt x="387750" y="154505"/>
                  </a:lnTo>
                  <a:lnTo>
                    <a:pt x="391985" y="168417"/>
                  </a:lnTo>
                  <a:lnTo>
                    <a:pt x="396220" y="178258"/>
                  </a:lnTo>
                  <a:lnTo>
                    <a:pt x="398144" y="181990"/>
                  </a:lnTo>
                  <a:lnTo>
                    <a:pt x="542163" y="181990"/>
                  </a:lnTo>
                  <a:lnTo>
                    <a:pt x="544067" y="178258"/>
                  </a:lnTo>
                  <a:lnTo>
                    <a:pt x="548258" y="168417"/>
                  </a:lnTo>
                  <a:lnTo>
                    <a:pt x="552450" y="154505"/>
                  </a:lnTo>
                  <a:lnTo>
                    <a:pt x="554355" y="138557"/>
                  </a:lnTo>
                  <a:lnTo>
                    <a:pt x="551324" y="119949"/>
                  </a:lnTo>
                  <a:lnTo>
                    <a:pt x="539257" y="98948"/>
                  </a:lnTo>
                  <a:lnTo>
                    <a:pt x="513689" y="81782"/>
                  </a:lnTo>
                  <a:lnTo>
                    <a:pt x="470154" y="74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3392" y="2694432"/>
              <a:ext cx="737615" cy="7376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4040" y="2740152"/>
              <a:ext cx="624840" cy="62483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05001" y="3677038"/>
            <a:ext cx="2622550" cy="155511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latin typeface="Segoe UI"/>
                <a:cs typeface="Segoe UI"/>
              </a:rPr>
              <a:t>Avoid</a:t>
            </a:r>
            <a:r>
              <a:rPr sz="2000" b="1" spc="-1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Resource</a:t>
            </a:r>
            <a:r>
              <a:rPr sz="2000" b="1" spc="-114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Issue</a:t>
            </a:r>
            <a:endParaRPr sz="2000">
              <a:latin typeface="Segoe UI"/>
              <a:cs typeface="Segoe UI"/>
            </a:endParaRPr>
          </a:p>
          <a:p>
            <a:pPr marL="12065" marR="5080" algn="ctr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latin typeface="Segoe UI"/>
                <a:cs typeface="Segoe UI"/>
              </a:rPr>
              <a:t>Define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management</a:t>
            </a:r>
            <a:r>
              <a:rPr sz="1600" spc="-9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strategy </a:t>
            </a:r>
            <a:r>
              <a:rPr sz="1600" dirty="0">
                <a:latin typeface="Segoe UI"/>
                <a:cs typeface="Segoe UI"/>
              </a:rPr>
              <a:t>with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detail</a:t>
            </a:r>
            <a:r>
              <a:rPr sz="1600" spc="-7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resource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planning </a:t>
            </a:r>
            <a:r>
              <a:rPr sz="1600" dirty="0">
                <a:latin typeface="Segoe UI"/>
                <a:cs typeface="Segoe UI"/>
              </a:rPr>
              <a:t>will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reduce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future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problem </a:t>
            </a:r>
            <a:r>
              <a:rPr sz="1600" dirty="0">
                <a:latin typeface="Segoe UI"/>
                <a:cs typeface="Segoe UI"/>
              </a:rPr>
              <a:t>about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resources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5" name="object 15"/>
          <p:cNvSpPr txBox="1"/>
          <p:nvPr/>
        </p:nvSpPr>
        <p:spPr>
          <a:xfrm>
            <a:off x="4072890" y="3773624"/>
            <a:ext cx="4051300" cy="14084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2000" b="1" dirty="0">
                <a:latin typeface="Segoe UI"/>
                <a:cs typeface="Segoe UI"/>
              </a:rPr>
              <a:t>Prevent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Resource</a:t>
            </a:r>
            <a:r>
              <a:rPr sz="2000" b="1" spc="-100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Over-</a:t>
            </a:r>
            <a:r>
              <a:rPr sz="2000" b="1" spc="-10" dirty="0">
                <a:latin typeface="Segoe UI"/>
                <a:cs typeface="Segoe UI"/>
              </a:rPr>
              <a:t>Allocation</a:t>
            </a:r>
            <a:endParaRPr sz="2000">
              <a:latin typeface="Segoe UI"/>
              <a:cs typeface="Segoe UI"/>
            </a:endParaRPr>
          </a:p>
          <a:p>
            <a:pPr marL="730885" marR="728980" algn="ctr">
              <a:lnSpc>
                <a:spcPct val="100000"/>
              </a:lnSpc>
              <a:spcBef>
                <a:spcPts val="370"/>
              </a:spcBef>
            </a:pPr>
            <a:r>
              <a:rPr sz="1600" spc="-10" dirty="0">
                <a:latin typeface="Segoe UI"/>
                <a:cs typeface="Segoe UI"/>
              </a:rPr>
              <a:t>Resource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estimation</a:t>
            </a:r>
            <a:r>
              <a:rPr sz="1600" spc="-8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based </a:t>
            </a:r>
            <a:r>
              <a:rPr sz="1600" dirty="0">
                <a:latin typeface="Segoe UI"/>
                <a:cs typeface="Segoe UI"/>
              </a:rPr>
              <a:t>on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project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scale,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thus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reduce </a:t>
            </a:r>
            <a:r>
              <a:rPr sz="1600" dirty="0">
                <a:latin typeface="Segoe UI"/>
                <a:cs typeface="Segoe UI"/>
              </a:rPr>
              <a:t>resource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over-</a:t>
            </a:r>
            <a:r>
              <a:rPr sz="1600" dirty="0">
                <a:latin typeface="Segoe UI"/>
                <a:cs typeface="Segoe UI"/>
              </a:rPr>
              <a:t>allocation</a:t>
            </a:r>
            <a:r>
              <a:rPr sz="1600" spc="-100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but </a:t>
            </a:r>
            <a:r>
              <a:rPr sz="1600" dirty="0">
                <a:latin typeface="Segoe UI"/>
                <a:cs typeface="Segoe UI"/>
              </a:rPr>
              <a:t>still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keep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deadline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88222" y="3796246"/>
            <a:ext cx="2775585" cy="92138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065" marR="5080" algn="ctr">
              <a:lnSpc>
                <a:spcPct val="107700"/>
              </a:lnSpc>
              <a:spcBef>
                <a:spcPts val="355"/>
              </a:spcBef>
            </a:pPr>
            <a:r>
              <a:rPr sz="2000" b="1" dirty="0">
                <a:latin typeface="Segoe UI"/>
                <a:cs typeface="Segoe UI"/>
              </a:rPr>
              <a:t>Control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Cost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Efficiently </a:t>
            </a:r>
            <a:r>
              <a:rPr sz="1600" dirty="0">
                <a:latin typeface="Segoe UI"/>
                <a:cs typeface="Segoe UI"/>
              </a:rPr>
              <a:t>Customize</a:t>
            </a:r>
            <a:r>
              <a:rPr sz="1600" spc="-9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resource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make </a:t>
            </a:r>
            <a:r>
              <a:rPr sz="1600" spc="-10" dirty="0">
                <a:latin typeface="Segoe UI"/>
                <a:cs typeface="Segoe UI"/>
              </a:rPr>
              <a:t>surplus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6" name="object 6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Consequences</a:t>
            </a:r>
            <a:r>
              <a:rPr spc="-12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Poor</a:t>
            </a:r>
            <a:r>
              <a:rPr spc="-105" dirty="0"/>
              <a:t> </a:t>
            </a:r>
            <a:r>
              <a:rPr dirty="0"/>
              <a:t>Resource</a:t>
            </a:r>
            <a:r>
              <a:rPr spc="-90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7244" y="4102989"/>
            <a:ext cx="27527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"/>
                <a:cs typeface="Segoe UI"/>
              </a:rPr>
              <a:t>Miss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deadline,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low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quality </a:t>
            </a:r>
            <a:r>
              <a:rPr sz="1800" dirty="0">
                <a:latin typeface="Segoe UI"/>
                <a:cs typeface="Segoe UI"/>
              </a:rPr>
              <a:t>cause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customer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complaints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business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loss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5517" y="4102989"/>
            <a:ext cx="2342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"/>
                <a:cs typeface="Segoe UI"/>
              </a:rPr>
              <a:t>Long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overtime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leads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to </a:t>
            </a:r>
            <a:r>
              <a:rPr sz="1800" spc="-10" dirty="0">
                <a:latin typeface="Segoe UI"/>
                <a:cs typeface="Segoe UI"/>
              </a:rPr>
              <a:t>motivation-</a:t>
            </a:r>
            <a:r>
              <a:rPr sz="1800" spc="-20" dirty="0">
                <a:latin typeface="Segoe UI"/>
                <a:cs typeface="Segoe UI"/>
              </a:rPr>
              <a:t>down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33715" y="4102989"/>
            <a:ext cx="30003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"/>
                <a:cs typeface="Segoe UI"/>
              </a:rPr>
              <a:t>Load</a:t>
            </a:r>
            <a:r>
              <a:rPr sz="1800" spc="-7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additional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resources</a:t>
            </a:r>
            <a:r>
              <a:rPr sz="1800" spc="-70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out </a:t>
            </a:r>
            <a:r>
              <a:rPr sz="1800" dirty="0">
                <a:latin typeface="Segoe UI"/>
                <a:cs typeface="Segoe UI"/>
              </a:rPr>
              <a:t>of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plan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lead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 </a:t>
            </a:r>
            <a:r>
              <a:rPr sz="1800" spc="-10" dirty="0">
                <a:latin typeface="Segoe UI"/>
                <a:cs typeface="Segoe UI"/>
              </a:rPr>
              <a:t>out-</a:t>
            </a:r>
            <a:r>
              <a:rPr sz="1800" spc="-20" dirty="0">
                <a:latin typeface="Segoe UI"/>
                <a:cs typeface="Segoe UI"/>
              </a:rPr>
              <a:t>of-</a:t>
            </a:r>
            <a:r>
              <a:rPr sz="1800" spc="-10" dirty="0">
                <a:latin typeface="Segoe UI"/>
                <a:cs typeface="Segoe UI"/>
              </a:rPr>
              <a:t>control </a:t>
            </a:r>
            <a:r>
              <a:rPr sz="1800" spc="-20" dirty="0">
                <a:latin typeface="Segoe UI"/>
                <a:cs typeface="Segoe UI"/>
              </a:rPr>
              <a:t>cost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6635" y="3432175"/>
            <a:ext cx="21145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Segoe UI"/>
                <a:cs typeface="Segoe UI"/>
              </a:rPr>
              <a:t>Low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performance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25517" y="3432175"/>
            <a:ext cx="25685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Segoe UI"/>
                <a:cs typeface="Segoe UI"/>
              </a:rPr>
              <a:t>High</a:t>
            </a:r>
            <a:r>
              <a:rPr sz="2000" b="1" spc="-9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Turn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Over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Rates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33968" y="3432175"/>
            <a:ext cx="17037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Cost</a:t>
            </a:r>
            <a:r>
              <a:rPr sz="2000" b="1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Overruns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7032" y="1392936"/>
            <a:ext cx="2822448" cy="188061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52816" y="1411224"/>
            <a:ext cx="2779776" cy="18531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6111" y="1417319"/>
            <a:ext cx="2734056" cy="183451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30" dirty="0"/>
              <a:t> </a:t>
            </a:r>
            <a:r>
              <a:rPr dirty="0"/>
              <a:t>study</a:t>
            </a:r>
            <a:r>
              <a:rPr spc="5" dirty="0"/>
              <a:t> </a:t>
            </a:r>
            <a:r>
              <a:rPr spc="-25" dirty="0"/>
              <a:t>#1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215476"/>
            <a:ext cx="9883775" cy="1610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0100"/>
              </a:lnSpc>
              <a:spcBef>
                <a:spcPts val="95"/>
              </a:spcBef>
            </a:pPr>
            <a:r>
              <a:rPr sz="2000" dirty="0">
                <a:latin typeface="Segoe UI"/>
                <a:cs typeface="Segoe UI"/>
              </a:rPr>
              <a:t>One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team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member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encountered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technical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issue.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His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team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leader</a:t>
            </a:r>
            <a:r>
              <a:rPr sz="2000" spc="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thinks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 </a:t>
            </a:r>
            <a:r>
              <a:rPr sz="2000" spc="-25" dirty="0">
                <a:latin typeface="Segoe UI"/>
                <a:cs typeface="Segoe UI"/>
              </a:rPr>
              <a:t>the </a:t>
            </a:r>
            <a:r>
              <a:rPr sz="2000" dirty="0">
                <a:latin typeface="Segoe UI"/>
                <a:cs typeface="Segoe UI"/>
              </a:rPr>
              <a:t>responsibility</a:t>
            </a:r>
            <a:r>
              <a:rPr sz="2000" spc="409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39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3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technical</a:t>
            </a:r>
            <a:r>
              <a:rPr sz="2000" spc="40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leader</a:t>
            </a:r>
            <a:r>
              <a:rPr sz="2000" spc="40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40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handle</a:t>
            </a:r>
            <a:r>
              <a:rPr sz="2000" spc="3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3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issue,</a:t>
            </a:r>
            <a:r>
              <a:rPr sz="2000" spc="4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whereas</a:t>
            </a:r>
            <a:r>
              <a:rPr sz="2000" spc="3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38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technical </a:t>
            </a:r>
            <a:r>
              <a:rPr sz="2000" dirty="0">
                <a:latin typeface="Segoe UI"/>
                <a:cs typeface="Segoe UI"/>
              </a:rPr>
              <a:t>leader</a:t>
            </a:r>
            <a:r>
              <a:rPr sz="2000" spc="-2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thinks</a:t>
            </a:r>
            <a:r>
              <a:rPr sz="2000" spc="-2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-2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2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49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responsibility</a:t>
            </a:r>
            <a:r>
              <a:rPr sz="2000" spc="-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2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his</a:t>
            </a:r>
            <a:r>
              <a:rPr sz="2000" spc="-1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team</a:t>
            </a:r>
            <a:r>
              <a:rPr sz="2000" spc="-1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leader.</a:t>
            </a:r>
            <a:r>
              <a:rPr sz="2000" spc="-10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-1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resulted</a:t>
            </a:r>
            <a:r>
              <a:rPr sz="2000" spc="-15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20" dirty="0">
                <a:latin typeface="Segoe UI"/>
                <a:cs typeface="Segoe UI"/>
              </a:rPr>
              <a:t>  </a:t>
            </a:r>
            <a:r>
              <a:rPr sz="2000" dirty="0">
                <a:latin typeface="Segoe UI"/>
                <a:cs typeface="Segoe UI"/>
              </a:rPr>
              <a:t>no</a:t>
            </a:r>
            <a:r>
              <a:rPr sz="2000" spc="-20" dirty="0">
                <a:latin typeface="Segoe UI"/>
                <a:cs typeface="Segoe UI"/>
              </a:rPr>
              <a:t>  </a:t>
            </a:r>
            <a:r>
              <a:rPr sz="2000" spc="-25" dirty="0">
                <a:latin typeface="Segoe UI"/>
                <a:cs typeface="Segoe UI"/>
              </a:rPr>
              <a:t>one </a:t>
            </a:r>
            <a:r>
              <a:rPr sz="2000" dirty="0">
                <a:latin typeface="Segoe UI"/>
                <a:cs typeface="Segoe UI"/>
              </a:rPr>
              <a:t>handling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issue.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In</a:t>
            </a:r>
            <a:r>
              <a:rPr sz="20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your</a:t>
            </a:r>
            <a:r>
              <a:rPr sz="20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opinion,</a:t>
            </a:r>
            <a:r>
              <a:rPr sz="2000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what</a:t>
            </a:r>
            <a:r>
              <a:rPr sz="20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will</a:t>
            </a:r>
            <a:r>
              <a:rPr sz="20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you</a:t>
            </a:r>
            <a:r>
              <a:rPr sz="2000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do</a:t>
            </a:r>
            <a:r>
              <a:rPr sz="20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r>
              <a:rPr sz="20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avoid</a:t>
            </a:r>
            <a:r>
              <a:rPr sz="2000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this</a:t>
            </a:r>
            <a:r>
              <a:rPr sz="20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Segoe UI"/>
                <a:cs typeface="Segoe UI"/>
              </a:rPr>
              <a:t>issue?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7328" y="3218688"/>
            <a:ext cx="3919728" cy="22463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30" dirty="0"/>
              <a:t> </a:t>
            </a:r>
            <a:r>
              <a:rPr dirty="0"/>
              <a:t>study</a:t>
            </a:r>
            <a:r>
              <a:rPr spc="5" dirty="0"/>
              <a:t> </a:t>
            </a:r>
            <a:r>
              <a:rPr spc="-25" dirty="0"/>
              <a:t>#2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215476"/>
            <a:ext cx="10360660" cy="200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0100"/>
              </a:lnSpc>
              <a:spcBef>
                <a:spcPts val="95"/>
              </a:spcBef>
            </a:pPr>
            <a:r>
              <a:rPr sz="2000" dirty="0">
                <a:latin typeface="Segoe UI"/>
                <a:cs typeface="Segoe UI"/>
              </a:rPr>
              <a:t>One</a:t>
            </a:r>
            <a:r>
              <a:rPr sz="2000" spc="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PM</a:t>
            </a:r>
            <a:r>
              <a:rPr sz="2000" spc="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has</a:t>
            </a:r>
            <a:r>
              <a:rPr sz="2000" spc="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applied</a:t>
            </a:r>
            <a:r>
              <a:rPr sz="2000" spc="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analogous</a:t>
            </a:r>
            <a:r>
              <a:rPr sz="2000" spc="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estimate</a:t>
            </a:r>
            <a:r>
              <a:rPr sz="2000" spc="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method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because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he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thinks</a:t>
            </a:r>
            <a:r>
              <a:rPr sz="2000" spc="3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that </a:t>
            </a:r>
            <a:r>
              <a:rPr sz="2000" dirty="0">
                <a:latin typeface="Segoe UI"/>
                <a:cs typeface="Segoe UI"/>
              </a:rPr>
              <a:t>it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 the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same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domain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as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 he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did in the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past,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but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forgot that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developed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on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completely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different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language.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leads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inaccurate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resource</a:t>
            </a:r>
            <a:r>
              <a:rPr sz="2000" spc="-10" dirty="0">
                <a:latin typeface="Segoe UI"/>
                <a:cs typeface="Segoe UI"/>
              </a:rPr>
              <a:t> estimation.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1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19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team</a:t>
            </a:r>
            <a:r>
              <a:rPr sz="2000" spc="1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had</a:t>
            </a:r>
            <a:r>
              <a:rPr sz="2000" spc="1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20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overtime</a:t>
            </a:r>
            <a:r>
              <a:rPr sz="2000" spc="1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1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several</a:t>
            </a:r>
            <a:r>
              <a:rPr sz="2000" spc="1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months.</a:t>
            </a:r>
            <a:r>
              <a:rPr sz="2000" spc="170" dirty="0"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In</a:t>
            </a:r>
            <a:r>
              <a:rPr sz="2000" spc="19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your</a:t>
            </a:r>
            <a:r>
              <a:rPr sz="2000" spc="17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opinion,</a:t>
            </a:r>
            <a:r>
              <a:rPr sz="2000" spc="20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what</a:t>
            </a:r>
            <a:r>
              <a:rPr sz="2000" spc="18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is</a:t>
            </a:r>
            <a:r>
              <a:rPr sz="2000" spc="18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the</a:t>
            </a:r>
            <a:r>
              <a:rPr sz="2000" spc="19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Segoe UI"/>
                <a:cs typeface="Segoe UI"/>
              </a:rPr>
              <a:t>correct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estimation</a:t>
            </a:r>
            <a:r>
              <a:rPr sz="20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approach</a:t>
            </a:r>
            <a:r>
              <a:rPr sz="2000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in</a:t>
            </a:r>
            <a:r>
              <a:rPr sz="2000" spc="-7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this</a:t>
            </a:r>
            <a:r>
              <a:rPr sz="2000" spc="-7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Segoe UI"/>
                <a:cs typeface="Segoe UI"/>
              </a:rPr>
              <a:t>context?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9295" y="3502152"/>
            <a:ext cx="6693408" cy="24079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251" y="2721051"/>
            <a:ext cx="77654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90390" algn="l"/>
              </a:tabLst>
            </a:pPr>
            <a:r>
              <a:rPr sz="3200" spc="65" dirty="0">
                <a:solidFill>
                  <a:srgbClr val="FFFFFF"/>
                </a:solidFill>
              </a:rPr>
              <a:t>WHAT</a:t>
            </a:r>
            <a:r>
              <a:rPr sz="3200" spc="409" dirty="0">
                <a:solidFill>
                  <a:srgbClr val="FFFFFF"/>
                </a:solidFill>
              </a:rPr>
              <a:t> </a:t>
            </a:r>
            <a:r>
              <a:rPr sz="3200" spc="75" dirty="0">
                <a:solidFill>
                  <a:srgbClr val="FFFFFF"/>
                </a:solidFill>
              </a:rPr>
              <a:t>IS</a:t>
            </a:r>
            <a:r>
              <a:rPr sz="3200" spc="420" dirty="0">
                <a:solidFill>
                  <a:srgbClr val="FFFFFF"/>
                </a:solidFill>
              </a:rPr>
              <a:t> </a:t>
            </a:r>
            <a:r>
              <a:rPr sz="3200" spc="130" dirty="0">
                <a:solidFill>
                  <a:srgbClr val="FFFFFF"/>
                </a:solidFill>
              </a:rPr>
              <a:t>RESOURCE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135" dirty="0">
                <a:solidFill>
                  <a:srgbClr val="FFFFFF"/>
                </a:solidFill>
              </a:rPr>
              <a:t>MANAGEMENT?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1653</Words>
  <Application>Microsoft Office PowerPoint</Application>
  <PresentationFormat>Widescreen</PresentationFormat>
  <Paragraphs>390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Segoe UI</vt:lpstr>
      <vt:lpstr>Wingdings</vt:lpstr>
      <vt:lpstr>Office Theme</vt:lpstr>
      <vt:lpstr>Project Resource Management</vt:lpstr>
      <vt:lpstr>Table of content</vt:lpstr>
      <vt:lpstr>Course Objectives</vt:lpstr>
      <vt:lpstr>WHY DO WE NEED RESOURCE MANAGEMENT?</vt:lpstr>
      <vt:lpstr>Advantage Of Resource Management</vt:lpstr>
      <vt:lpstr>Consequences of Poor Resource Management</vt:lpstr>
      <vt:lpstr>Case study #1</vt:lpstr>
      <vt:lpstr>Case study #2</vt:lpstr>
      <vt:lpstr>WHAT IS RESOURCE MANAGEMENT?</vt:lpstr>
      <vt:lpstr>Resource Management Overview</vt:lpstr>
      <vt:lpstr>HOW DO WE MANAGE RESOURCE?</vt:lpstr>
      <vt:lpstr>Resource Management Processes</vt:lpstr>
      <vt:lpstr>Plan Resource Management</vt:lpstr>
      <vt:lpstr>Output: Resource Management Plan</vt:lpstr>
      <vt:lpstr>Estimate Activity Resources</vt:lpstr>
      <vt:lpstr>Technique: Estimation Method</vt:lpstr>
      <vt:lpstr>Output: Resource Requirements</vt:lpstr>
      <vt:lpstr>Acquire Resources</vt:lpstr>
      <vt:lpstr>Technique: Decision Making</vt:lpstr>
      <vt:lpstr>Output: Team Assignments</vt:lpstr>
      <vt:lpstr>Develop Team</vt:lpstr>
      <vt:lpstr>Output: Team Performance Assessment</vt:lpstr>
      <vt:lpstr>Manage Team</vt:lpstr>
      <vt:lpstr>Technique: Interpersonal and team skills</vt:lpstr>
      <vt:lpstr>Control Resource</vt:lpstr>
      <vt:lpstr>Technique: Problem solving</vt:lpstr>
      <vt:lpstr>Output: Work Performance Information</vt:lpstr>
      <vt:lpstr>RESOURCE MANAGEMENT IN AGILE</vt:lpstr>
      <vt:lpstr>Consideration for Agile model</vt:lpstr>
      <vt:lpstr>SUMMARY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training course &gt;</dc:title>
  <dc:creator>Le Xuan Tung (LDI.TCD)</dc:creator>
  <cp:lastModifiedBy>Phong</cp:lastModifiedBy>
  <cp:revision>1</cp:revision>
  <dcterms:created xsi:type="dcterms:W3CDTF">2023-10-15T09:47:52Z</dcterms:created>
  <dcterms:modified xsi:type="dcterms:W3CDTF">2023-10-17T12:05:52Z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2023-10-15T00:00:00Z</vt:filetime>
  </property>
  <property fmtid="{D5CDD505-2E9C-101B-9397-08002B2CF9AE}" pid="5" name="Producer">
    <vt:lpwstr>Microsoft® PowerPoint® 2016</vt:lpwstr>
  </property>
</Properties>
</file>